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528" r:id="rId2"/>
    <p:sldId id="434" r:id="rId3"/>
    <p:sldId id="259" r:id="rId4"/>
    <p:sldId id="531" r:id="rId5"/>
    <p:sldId id="530" r:id="rId6"/>
    <p:sldId id="438" r:id="rId7"/>
    <p:sldId id="444" r:id="rId8"/>
    <p:sldId id="437" r:id="rId9"/>
    <p:sldId id="456" r:id="rId10"/>
    <p:sldId id="441" r:id="rId11"/>
    <p:sldId id="445" r:id="rId12"/>
    <p:sldId id="442" r:id="rId13"/>
    <p:sldId id="446" r:id="rId14"/>
    <p:sldId id="443" r:id="rId15"/>
    <p:sldId id="472" r:id="rId16"/>
    <p:sldId id="473" r:id="rId17"/>
    <p:sldId id="447" r:id="rId18"/>
    <p:sldId id="474" r:id="rId19"/>
    <p:sldId id="449" r:id="rId20"/>
    <p:sldId id="450" r:id="rId21"/>
    <p:sldId id="455" r:id="rId22"/>
    <p:sldId id="460" r:id="rId23"/>
    <p:sldId id="462" r:id="rId24"/>
    <p:sldId id="463" r:id="rId25"/>
    <p:sldId id="464" r:id="rId26"/>
    <p:sldId id="467" r:id="rId27"/>
    <p:sldId id="468" r:id="rId28"/>
    <p:sldId id="268" r:id="rId29"/>
    <p:sldId id="469" r:id="rId30"/>
    <p:sldId id="532" r:id="rId31"/>
    <p:sldId id="533" r:id="rId32"/>
    <p:sldId id="534" r:id="rId33"/>
    <p:sldId id="535" r:id="rId34"/>
    <p:sldId id="452" r:id="rId35"/>
    <p:sldId id="453" r:id="rId36"/>
    <p:sldId id="454" r:id="rId37"/>
    <p:sldId id="459" r:id="rId38"/>
    <p:sldId id="457" r:id="rId39"/>
    <p:sldId id="458" r:id="rId40"/>
    <p:sldId id="465" r:id="rId41"/>
    <p:sldId id="402" r:id="rId42"/>
    <p:sldId id="403" r:id="rId43"/>
    <p:sldId id="404" r:id="rId44"/>
    <p:sldId id="416" r:id="rId45"/>
    <p:sldId id="537" r:id="rId46"/>
    <p:sldId id="538" r:id="rId47"/>
    <p:sldId id="539" r:id="rId48"/>
    <p:sldId id="540" r:id="rId4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B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FB47-8CD5-4281-B560-FF41655D1641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E228-1651-46FA-9C50-1868BA8C9B1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604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89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84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8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03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4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4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15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5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01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139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19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528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604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499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59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728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A3EDD-0C93-40A6-9F41-D9489E55BD1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07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2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17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470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45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049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7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358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809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ED46-0A39-0A53-FABC-572EAAF7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62C68-6AC3-9617-F670-A13CFB0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F3D9C-7A9D-B475-6AD8-9D40E4229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88D00-D80C-E3BE-38AE-2A7BC6740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75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F15D3-B102-1A46-0E21-DD388BA3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A337A-B787-AA20-122E-A0637A93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C2F0C-943B-19ED-83BD-4D7FFB5E9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E434-AA4F-A5B1-283E-A6F343303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63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42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16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35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FFD8-60FB-2B43-61C8-A446FABC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2422D-9FDC-2AB3-B5FD-7E86DF8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FD5-106F-D269-7875-ED1B26DB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2E52-BE73-C02D-6189-FCA56CC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1DB8-D475-0748-3EA4-BF05A98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6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6B58-79E2-CCBF-3920-6AAED31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8847-99BC-2A03-99B3-993C48D9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91F0-3694-E1C0-12AA-2A32E7D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DE9C-0A1E-85DB-5108-EA484573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62D8-CA6A-FA52-5D35-1C5D81B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06EA6-5ADE-90DC-995E-BA441A93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A96A9-A12D-73E8-5996-CAF1CA1E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16D4-D945-D6BB-1A6F-D4EBCB49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9CB8-7356-AD05-7B95-F0FDEFB3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217F-C16B-34ED-96CC-1BCC56C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3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BEEE-BD45-E712-1CF6-939038F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CB1-F3D4-B331-4F8A-7AFDE09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4F9C-509D-C940-7C35-4AE16C0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2B9F-7C54-C709-CB41-8BE64F58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128D-306D-1F90-725E-E48E042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953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F4C-0B26-9790-7829-375EDBA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E875-1103-DDEA-9970-564BAAC6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2DD4-634D-57B1-8403-B054E091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F5B6-2068-8A94-3A19-99C7CCC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A785-AD4B-03BD-F8E3-4EF27D99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01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AA1-487A-FBDA-DB06-317897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C781-AC18-FC2E-CEDA-755B3DC7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E9F-1207-68A1-C2A2-82DC87F2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1C30-119B-D6DB-7AE4-791CE16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5EA5-03F9-BC07-FAB4-3779A5D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355D6-B2DD-EA57-7369-A3FBA56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6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DB4-8DE9-7F80-80F8-81DE9E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96DA-D7CA-2022-A188-03861954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0C0E-7F5A-B2E0-75E9-BA37B51E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615CE-78C6-F3B6-C59E-FF0AE49D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619FA-DDFA-593A-0B7D-0C8971894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83C1-3FD7-3565-D9CB-49E6CC2C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E1F88-97B2-644D-2ECF-BC6E8C87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0D1B-0180-7133-269C-3EE946B2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0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51C-449F-FE28-67C1-790F192A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0A272-5B9A-2CEB-13F4-7C33DBB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75BFE-091D-43FC-A11E-2F61477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E089-C4A4-905C-9FAC-0146C82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6A7B8-D37E-6EC5-BE39-C4E861E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024ED-7603-AA77-3414-FFC1A49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ED2E-FAC3-A059-AB70-843A56AE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52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F3C1-F834-50BC-CD7B-FE36FBFA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311A-833E-2420-447A-8ABD7028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149-C6C6-AF4C-02D5-C54D12B5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0598-708E-2FB5-3E03-B40A0BC1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FBBD-802C-908A-909F-14DC93C5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964E-63ED-9B70-B44D-FABCC486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3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889-BDBA-E539-E531-D4D0E2F6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D7A3-0CC1-0B26-FEA7-DEDBF332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E73FB-4A64-AAA3-139D-C2189B9F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1C35-D580-CE51-EC00-23DA5679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04BF-3748-B8A5-50AA-7412BD6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AA6CE-8186-26A5-FB96-CE4BB666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3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C934-F8CE-EA60-7A05-EFF3E15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A672-16B3-8993-B80C-A4571DFF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5E68-5651-03EE-1801-6F7AACFC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0A7D-988C-42FB-A99E-7E660028BD3C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3F8B-195E-D730-2820-6EAE51D5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8C3A-2D26-C6A4-A96E-892858AB5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96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2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../media/image2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xor&amp;regDataset=reg-plane&amp;learningRate=0.03&amp;regularizationRate=0&amp;noise=10&amp;networkShape=3&amp;seed=0.1406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12" Type="http://schemas.openxmlformats.org/officeDocument/2006/relationships/image" Target="../media/image3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circle&amp;regDataset=reg-plane&amp;learningRate=0.03&amp;regularizationRate=0&amp;noise=10&amp;networkShape=3,3&amp;seed=0.9934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9.png"/><Relationship Id="rId3" Type="http://schemas.openxmlformats.org/officeDocument/2006/relationships/image" Target="../media/image4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60.png"/><Relationship Id="rId3" Type="http://schemas.openxmlformats.org/officeDocument/2006/relationships/image" Target="../media/image55.png"/><Relationship Id="rId21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57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9.png"/><Relationship Id="rId3" Type="http://schemas.openxmlformats.org/officeDocument/2006/relationships/image" Target="../media/image45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0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8" Type="http://schemas.openxmlformats.org/officeDocument/2006/relationships/image" Target="../media/image65.png"/><Relationship Id="rId3" Type="http://schemas.openxmlformats.org/officeDocument/2006/relationships/image" Target="../media/image450.png"/><Relationship Id="rId21" Type="http://schemas.openxmlformats.org/officeDocument/2006/relationships/image" Target="../media/image68.png"/><Relationship Id="rId12" Type="http://schemas.openxmlformats.org/officeDocument/2006/relationships/image" Target="../media/image59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2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0.png"/><Relationship Id="rId12" Type="http://schemas.openxmlformats.org/officeDocument/2006/relationships/image" Target="../media/image590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580.png"/><Relationship Id="rId5" Type="http://schemas.openxmlformats.org/officeDocument/2006/relationships/image" Target="../media/image680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49.png"/><Relationship Id="rId4" Type="http://schemas.openxmlformats.org/officeDocument/2006/relationships/image" Target="../media/image670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g3gGewQ5U&amp;t=548s&amp;ab_channel=3Blue1Brow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0.png"/><Relationship Id="rId7" Type="http://schemas.openxmlformats.org/officeDocument/2006/relationships/image" Target="../media/image10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0.png"/><Relationship Id="rId10" Type="http://schemas.openxmlformats.org/officeDocument/2006/relationships/image" Target="../media/image103.png"/><Relationship Id="rId4" Type="http://schemas.openxmlformats.org/officeDocument/2006/relationships/image" Target="../media/image970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960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0.png"/><Relationship Id="rId10" Type="http://schemas.openxmlformats.org/officeDocument/2006/relationships/image" Target="../media/image107.png"/><Relationship Id="rId4" Type="http://schemas.openxmlformats.org/officeDocument/2006/relationships/image" Target="../media/image970.png"/><Relationship Id="rId9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7.png"/><Relationship Id="rId3" Type="http://schemas.openxmlformats.org/officeDocument/2006/relationships/image" Target="../media/image960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0.png"/><Relationship Id="rId5" Type="http://schemas.openxmlformats.org/officeDocument/2006/relationships/image" Target="../media/image980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4" Type="http://schemas.openxmlformats.org/officeDocument/2006/relationships/image" Target="../media/image970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gauss&amp;regDataset=reg-plane&amp;learningRate=0.03&amp;regularizationRate=0&amp;noise=10&amp;networkShape=&amp;seed=0.3168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ferris wheel with lights&#10;&#10;Description automatically generated with low confidence">
            <a:extLst>
              <a:ext uri="{FF2B5EF4-FFF2-40B4-BE49-F238E27FC236}">
                <a16:creationId xmlns:a16="http://schemas.microsoft.com/office/drawing/2014/main" id="{279FFD4D-7874-C72B-999A-4306C8C21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4463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8829" y="6254255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4026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5183792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3177737" y="232059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3189190" y="317868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3189190" y="403180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3177737" y="488493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5833758" y="4031808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5225506" y="4683323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06" y="4683323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5330828" y="5284112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6AE20D-1E47-06C1-5872-526F40FAA6F1}"/>
              </a:ext>
            </a:extLst>
          </p:cNvPr>
          <p:cNvSpPr/>
          <p:nvPr/>
        </p:nvSpPr>
        <p:spPr>
          <a:xfrm>
            <a:off x="5200019" y="200057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EB5D84-3D3A-41CC-C6C9-E9B926CB7723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177737" y="2320594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3AA15C-B6A8-A4D7-A37C-9B5F9E8A57F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89190" y="2325560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53C317-2868-4B29-3FF8-97D914E934A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89190" y="2325560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88E036-0EB8-4A31-D287-4A90D2FD84F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77737" y="2325560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8228D-B196-7FB9-0239-5816C1BE4FD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849985" y="2325560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299DB2-5835-68D4-5828-FE387B58F4AD}"/>
                  </a:ext>
                </a:extLst>
              </p:cNvPr>
              <p:cNvSpPr txBox="1"/>
              <p:nvPr/>
            </p:nvSpPr>
            <p:spPr>
              <a:xfrm>
                <a:off x="5248930" y="213468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299DB2-5835-68D4-5828-FE387B58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930" y="2134684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6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B88C1239-ADA3-49C4-0B31-4D70858B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69" y="909525"/>
            <a:ext cx="7940914" cy="46892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33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718138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718138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706685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105066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1062117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1062117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1050664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700630" y="2144757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700630" y="2144757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700630" y="2144757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712083" y="3002847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712083" y="3002847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712083" y="3855971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712083" y="3855971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700630" y="3002847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700630" y="3855971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700630" y="470909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9083721" y="299525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9733687" y="332024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blipFill>
                <a:blip r:embed="rId11"/>
                <a:stretch>
                  <a:fillRect l="-9231" r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1321" r="-10692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853721" y="5078971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1F1C12A-A309-CA3B-EE82-D534A382B462}"/>
              </a:ext>
            </a:extLst>
          </p:cNvPr>
          <p:cNvSpPr/>
          <p:nvPr/>
        </p:nvSpPr>
        <p:spPr>
          <a:xfrm>
            <a:off x="6374764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4180CF-B55D-B7D7-2DF9-609DA35D7343}"/>
              </a:ext>
            </a:extLst>
          </p:cNvPr>
          <p:cNvSpPr/>
          <p:nvPr/>
        </p:nvSpPr>
        <p:spPr>
          <a:xfrm>
            <a:off x="6374764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F17501-0BFE-76C3-6955-53FA12BAABAA}"/>
              </a:ext>
            </a:extLst>
          </p:cNvPr>
          <p:cNvSpPr/>
          <p:nvPr/>
        </p:nvSpPr>
        <p:spPr>
          <a:xfrm>
            <a:off x="6363311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/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/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blipFill>
                <a:blip r:embed="rId1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/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343CA3-CDF5-3525-BF78-AD3096C1538E}"/>
              </a:ext>
            </a:extLst>
          </p:cNvPr>
          <p:cNvCxnSpPr/>
          <p:nvPr/>
        </p:nvCxnSpPr>
        <p:spPr>
          <a:xfrm>
            <a:off x="4359850" y="29931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6C0335-51BC-8363-6670-CCAACD414CF3}"/>
              </a:ext>
            </a:extLst>
          </p:cNvPr>
          <p:cNvCxnSpPr/>
          <p:nvPr/>
        </p:nvCxnSpPr>
        <p:spPr>
          <a:xfrm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7691A-2542-414B-D922-45E48FA51CA7}"/>
              </a:ext>
            </a:extLst>
          </p:cNvPr>
          <p:cNvCxnSpPr/>
          <p:nvPr/>
        </p:nvCxnSpPr>
        <p:spPr>
          <a:xfrm>
            <a:off x="4359850" y="299317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7ECB0C-D227-52E6-9DBC-49A3E95826CC}"/>
              </a:ext>
            </a:extLst>
          </p:cNvPr>
          <p:cNvCxnSpPr/>
          <p:nvPr/>
        </p:nvCxnSpPr>
        <p:spPr>
          <a:xfrm flipV="1"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E536-2F23-4C35-3222-1C725D164037}"/>
              </a:ext>
            </a:extLst>
          </p:cNvPr>
          <p:cNvCxnSpPr/>
          <p:nvPr/>
        </p:nvCxnSpPr>
        <p:spPr>
          <a:xfrm>
            <a:off x="4359850" y="384629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DC5B0-7160-89A7-4813-0CA9D06BCDED}"/>
              </a:ext>
            </a:extLst>
          </p:cNvPr>
          <p:cNvCxnSpPr/>
          <p:nvPr/>
        </p:nvCxnSpPr>
        <p:spPr>
          <a:xfrm>
            <a:off x="4359850" y="384629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3273C2-0D76-3645-BDB0-1600CD989B59}"/>
              </a:ext>
            </a:extLst>
          </p:cNvPr>
          <p:cNvCxnSpPr/>
          <p:nvPr/>
        </p:nvCxnSpPr>
        <p:spPr>
          <a:xfrm flipV="1">
            <a:off x="4348397" y="299317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8F39940-9304-7055-615D-AC78F0DB06AB}"/>
              </a:ext>
            </a:extLst>
          </p:cNvPr>
          <p:cNvCxnSpPr/>
          <p:nvPr/>
        </p:nvCxnSpPr>
        <p:spPr>
          <a:xfrm flipV="1">
            <a:off x="4348397" y="384629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C9FC94-EC1F-96D4-595A-86C345439081}"/>
              </a:ext>
            </a:extLst>
          </p:cNvPr>
          <p:cNvCxnSpPr/>
          <p:nvPr/>
        </p:nvCxnSpPr>
        <p:spPr>
          <a:xfrm>
            <a:off x="4348397" y="469942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E5A662-E90E-6BA0-0D3B-8058BAD37B56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7024730" y="3002847"/>
            <a:ext cx="2058991" cy="3173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67626B-47F4-AC6D-CC88-ABE88EA43F1D}"/>
              </a:ext>
            </a:extLst>
          </p:cNvPr>
          <p:cNvCxnSpPr>
            <a:cxnSpLocks/>
            <a:stCxn id="54" idx="6"/>
            <a:endCxn id="36" idx="2"/>
          </p:cNvCxnSpPr>
          <p:nvPr/>
        </p:nvCxnSpPr>
        <p:spPr>
          <a:xfrm flipV="1">
            <a:off x="7024730" y="3320240"/>
            <a:ext cx="2058991" cy="53573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044939-0FB5-1DF5-E066-B777B02CC708}"/>
              </a:ext>
            </a:extLst>
          </p:cNvPr>
          <p:cNvCxnSpPr>
            <a:cxnSpLocks/>
            <a:stCxn id="55" idx="6"/>
            <a:endCxn id="36" idx="2"/>
          </p:cNvCxnSpPr>
          <p:nvPr/>
        </p:nvCxnSpPr>
        <p:spPr>
          <a:xfrm flipV="1">
            <a:off x="7013277" y="3320240"/>
            <a:ext cx="2070444" cy="13888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808DB4-8EB6-70EB-327F-D12F1168810E}"/>
              </a:ext>
            </a:extLst>
          </p:cNvPr>
          <p:cNvSpPr txBox="1"/>
          <p:nvPr/>
        </p:nvSpPr>
        <p:spPr>
          <a:xfrm>
            <a:off x="6532817" y="5051090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3451F-E1C9-1950-1FDF-E122B6DB051C}"/>
              </a:ext>
            </a:extLst>
          </p:cNvPr>
          <p:cNvSpPr/>
          <p:nvPr/>
        </p:nvSpPr>
        <p:spPr>
          <a:xfrm>
            <a:off x="372698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FAF47D-814E-1740-A317-5E7AE167516A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704702" y="2139791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239C7-8CCA-3E5D-30A5-3D84221CC1A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16155" y="2144757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66E058-96E1-5DED-B715-1B36AB34559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16155" y="2144757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122814-DF7E-7E29-DD1F-DE7D28374A0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04702" y="2144757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C43CA-FDFA-256D-CA07-2746540D1A1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376950" y="2144757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F0A425-AFAF-646D-CB99-08D75522F7E0}"/>
                  </a:ext>
                </a:extLst>
              </p:cNvPr>
              <p:cNvSpPr txBox="1"/>
              <p:nvPr/>
            </p:nvSpPr>
            <p:spPr>
              <a:xfrm>
                <a:off x="3775895" y="195388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F0A425-AFAF-646D-CB99-08D75522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95" y="1953881"/>
                <a:ext cx="526264" cy="372859"/>
              </a:xfrm>
              <a:prstGeom prst="rect">
                <a:avLst/>
              </a:prstGeom>
              <a:blipFill>
                <a:blip r:embed="rId17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2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23C0398-5094-C7D0-87F9-189C9D3C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75957"/>
            <a:ext cx="7658198" cy="45458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09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non-linearity: activation functions g()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3C4F-D55B-B8E7-9AD2-07A4DA1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6" y="2514553"/>
            <a:ext cx="8874368" cy="3845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CE91DC-A7C4-3414-78EF-5569DAB31591}"/>
              </a:ext>
            </a:extLst>
          </p:cNvPr>
          <p:cNvSpPr txBox="1"/>
          <p:nvPr/>
        </p:nvSpPr>
        <p:spPr>
          <a:xfrm>
            <a:off x="241301" y="1075957"/>
            <a:ext cx="842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employ different types of activation functions.</a:t>
            </a:r>
          </a:p>
          <a:p>
            <a:endParaRPr lang="en-GB" sz="2000" dirty="0"/>
          </a:p>
          <a:p>
            <a:r>
              <a:rPr lang="en-GB" sz="2000" dirty="0"/>
              <a:t>They need to be non-linear (and ‘differentiable…..</a:t>
            </a:r>
            <a:r>
              <a:rPr lang="en-GB" sz="2000" dirty="0" err="1"/>
              <a:t>ReLU</a:t>
            </a:r>
            <a:r>
              <a:rPr lang="en-GB" sz="2000" dirty="0"/>
              <a:t>?...’).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81708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4C2D3-E01E-CF8C-413B-0D19168D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2726158"/>
            <a:ext cx="8558002" cy="3055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DEC00-DC4B-0B3C-E24A-954580B42FB1}"/>
              </a:ext>
            </a:extLst>
          </p:cNvPr>
          <p:cNvSpPr txBox="1"/>
          <p:nvPr/>
        </p:nvSpPr>
        <p:spPr>
          <a:xfrm>
            <a:off x="9428999" y="3751182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965EF-2DA3-E1D4-61F7-1BDC31948131}"/>
              </a:ext>
            </a:extLst>
          </p:cNvPr>
          <p:cNvSpPr/>
          <p:nvPr/>
        </p:nvSpPr>
        <p:spPr>
          <a:xfrm>
            <a:off x="4209715" y="2876925"/>
            <a:ext cx="1293542" cy="207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EE24B9-5C83-FA59-4D77-F21F08E08736}"/>
              </a:ext>
            </a:extLst>
          </p:cNvPr>
          <p:cNvSpPr/>
          <p:nvPr/>
        </p:nvSpPr>
        <p:spPr>
          <a:xfrm>
            <a:off x="4291491" y="3940008"/>
            <a:ext cx="1211766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1271-4225-D355-6D30-AA6D3046103A}"/>
              </a:ext>
            </a:extLst>
          </p:cNvPr>
          <p:cNvSpPr/>
          <p:nvPr/>
        </p:nvSpPr>
        <p:spPr>
          <a:xfrm>
            <a:off x="4429853" y="4859219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CDEF1-A261-74DD-5EA8-2F51B06667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5653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44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r>
              <a:rPr lang="en-GB" sz="2000" dirty="0"/>
              <a:t>Except that adding a level in a decision tree is the same as expanding the first hidden layer in a neural network. This means that neural networks can learn much more complex functions by adding hidden layers.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4EEB6-C61E-29C2-9A37-675A884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" y="2555553"/>
            <a:ext cx="8580864" cy="346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FCF54-F3C1-291A-1BDA-DFF18F04AA36}"/>
              </a:ext>
            </a:extLst>
          </p:cNvPr>
          <p:cNvSpPr txBox="1"/>
          <p:nvPr/>
        </p:nvSpPr>
        <p:spPr>
          <a:xfrm>
            <a:off x="9525552" y="363705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ADF64-1C78-D961-D5F7-45C73694C12B}"/>
              </a:ext>
            </a:extLst>
          </p:cNvPr>
          <p:cNvSpPr/>
          <p:nvPr/>
        </p:nvSpPr>
        <p:spPr>
          <a:xfrm>
            <a:off x="4580294" y="3285661"/>
            <a:ext cx="996175" cy="155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8E84AB-A094-9BCC-31DE-5607AF0B8FC9}"/>
              </a:ext>
            </a:extLst>
          </p:cNvPr>
          <p:cNvSpPr/>
          <p:nvPr/>
        </p:nvSpPr>
        <p:spPr>
          <a:xfrm>
            <a:off x="4740466" y="3904473"/>
            <a:ext cx="675829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51017-B0B9-8CD7-60EF-94997486F2B0}"/>
              </a:ext>
            </a:extLst>
          </p:cNvPr>
          <p:cNvSpPr/>
          <p:nvPr/>
        </p:nvSpPr>
        <p:spPr>
          <a:xfrm>
            <a:off x="4612982" y="4794652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0BC13-4639-1E08-997B-CE9A181D29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2657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60497413-29EF-EE89-3A8E-CCE5BC80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892" y="1208516"/>
            <a:ext cx="7560640" cy="46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3F0B7-4CB0-A9E3-25EC-3D3CF514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589444"/>
            <a:ext cx="7280030" cy="46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DC90F-EF5B-A591-5D9C-494256C416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https://huggingface.co/blog/large-language-models</a:t>
            </a:r>
          </a:p>
        </p:txBody>
      </p:sp>
    </p:spTree>
    <p:extLst>
      <p:ext uri="{BB962C8B-B14F-4D97-AF65-F5344CB8AC3E}">
        <p14:creationId xmlns:p14="http://schemas.microsoft.com/office/powerpoint/2010/main" val="23837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GPT-4: Facts, Rumors and Expectations about next-gen AI model | by Nick  Babich | UX Planet">
            <a:extLst>
              <a:ext uri="{FF2B5EF4-FFF2-40B4-BE49-F238E27FC236}">
                <a16:creationId xmlns:a16="http://schemas.microsoft.com/office/drawing/2014/main" id="{BCAF503B-C69B-C78D-52D5-7FB8D7C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6" y="1789264"/>
            <a:ext cx="5585680" cy="423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4E17-B791-85D6-2B3F-6B7E1745E6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922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00" name="Picture 4" descr="Fig. 1">
            <a:extLst>
              <a:ext uri="{FF2B5EF4-FFF2-40B4-BE49-F238E27FC236}">
                <a16:creationId xmlns:a16="http://schemas.microsoft.com/office/drawing/2014/main" id="{FE7AA916-A6AC-10BC-C185-16A32E98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C49C-CC37-798D-F360-766AE083EB7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Mostfa on Twitter: &quot;@AndrewSteinwold Let's put that into perspective, of  course the number of parameters doesn't mean anything, since from human to  human there is a large gap in the model processing">
            <a:extLst>
              <a:ext uri="{FF2B5EF4-FFF2-40B4-BE49-F238E27FC236}">
                <a16:creationId xmlns:a16="http://schemas.microsoft.com/office/drawing/2014/main" id="{C0DE98DA-3889-B1C3-B3F5-6D12ADDA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7" y="1837243"/>
            <a:ext cx="7561385" cy="42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7734-CAD6-72B7-07B2-43875D0762D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8145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AlphaFold 2 is here: what's behind the structure prediction miracle |  Oxford Protein Informatics Group">
            <a:extLst>
              <a:ext uri="{FF2B5EF4-FFF2-40B4-BE49-F238E27FC236}">
                <a16:creationId xmlns:a16="http://schemas.microsoft.com/office/drawing/2014/main" id="{B0AC733D-1AB7-466A-7B65-7437B48C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1748259"/>
            <a:ext cx="11084169" cy="43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7062-518A-0B7B-003A-2D11A0397477}"/>
              </a:ext>
            </a:extLst>
          </p:cNvPr>
          <p:cNvSpPr txBox="1"/>
          <p:nvPr/>
        </p:nvSpPr>
        <p:spPr>
          <a:xfrm>
            <a:off x="967154" y="5533024"/>
            <a:ext cx="313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40C28"/>
                </a:solidFill>
                <a:effectLst/>
              </a:rPr>
              <a:t>21 million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 parameters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B465C-9E1C-9354-3A4F-E3FE788B47F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https://www.nature.com/articles/s41586-021-03819-2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395868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function computes the “distance” between the output of the model and the expected output.</a:t>
            </a:r>
          </a:p>
          <a:p>
            <a:endParaRPr lang="en-GB" sz="2000" dirty="0"/>
          </a:p>
          <a:p>
            <a:r>
              <a:rPr lang="en-GB" sz="2000" dirty="0"/>
              <a:t>It defines the error the model makes.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2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A138B7-8EBC-0F52-0055-5F53B302F32D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303467-E325-5B6D-EF37-A7B2131C333F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76B470-9AAC-D7F6-7EB1-6E0796AFF8D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4E9446-B4AF-1688-C67F-B2EFDC2343B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7EA952-0EFB-9FDD-3A78-DE64F408521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8BD10-3D75-AE96-D12A-51F2FC071D2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3717B-7961-400B-88B3-9357C8A63265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3717B-7961-400B-88B3-9357C8A6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0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regression task we use the </a:t>
            </a:r>
            <a:r>
              <a:rPr lang="en-GB" sz="2000" b="1" dirty="0"/>
              <a:t>Mean Squared Error (MSE) </a:t>
            </a:r>
            <a:r>
              <a:rPr lang="en-GB" sz="2000" dirty="0"/>
              <a:t>also known as L2 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/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BB40F8B-244B-274A-56E8-E0F6740C6D68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7A023B-19F2-1428-6728-37146D54F9E3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E33A31-EB89-4F6E-D90C-1F6150BB03E0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7E8FE5-C9D3-5537-1708-8D4EA5965A70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9009DC-8E50-44FE-AA51-527060171748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5D9D7E-7AAB-9A22-8AE2-0DFBC0A5EF2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1FF225-9649-FA3A-B99E-0CAF3C88BBA9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4667B-42A5-5258-2086-1F8DB49620B5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4411DF-FB4A-440F-0A27-16E10FC00866}"/>
              </a:ext>
            </a:extLst>
          </p:cNvPr>
          <p:cNvCxnSpPr>
            <a:stCxn id="22" idx="6"/>
            <a:endCxn id="20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CB4B05-775B-C024-0F36-777442843FCD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4E0D01-C8D8-9FE4-784F-CF6E08493A26}"/>
              </a:ext>
            </a:extLst>
          </p:cNvPr>
          <p:cNvCxnSpPr>
            <a:stCxn id="35" idx="6"/>
            <a:endCxn id="1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EEC232-B885-698D-739E-82B4B32F4B51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D89458-C483-09A7-768D-00AF6EB8062B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8C973-5BF3-2311-3BCF-79AAA9530746}"/>
              </a:ext>
            </a:extLst>
          </p:cNvPr>
          <p:cNvCxnSpPr>
            <a:stCxn id="42" idx="6"/>
            <a:endCxn id="1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B1162-CAF8-D6E8-95F8-7916391009B3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E5E40E-6E72-9535-1F24-DA6F9C78735C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B4E058-9CEF-9DA2-72D5-2C1EBE158157}"/>
              </a:ext>
            </a:extLst>
          </p:cNvPr>
          <p:cNvCxnSpPr>
            <a:stCxn id="47" idx="6"/>
            <a:endCxn id="1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856CB-FAD8-02C5-51F4-555E20EB8289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9D9A20-04A4-1501-DF8B-E59644784996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195B4F7-4176-9A15-CF62-02335D2C95D6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2E74A7-2F38-73E8-B6E3-B733165FC905}"/>
              </a:ext>
            </a:extLst>
          </p:cNvPr>
          <p:cNvCxnSpPr>
            <a:stCxn id="19" idx="6"/>
            <a:endCxn id="62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F217C9-4C90-EFA8-B727-9C8AA5E95247}"/>
              </a:ext>
            </a:extLst>
          </p:cNvPr>
          <p:cNvCxnSpPr>
            <a:stCxn id="20" idx="6"/>
            <a:endCxn id="62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BDF0F0-E471-C50D-641E-7E5D83FFD6D3}"/>
              </a:ext>
            </a:extLst>
          </p:cNvPr>
          <p:cNvCxnSpPr>
            <a:stCxn id="21" idx="6"/>
            <a:endCxn id="62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6C168C-55C9-AC89-369A-00E70B222258}"/>
              </a:ext>
            </a:extLst>
          </p:cNvPr>
          <p:cNvCxnSpPr>
            <a:stCxn id="62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2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3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578620D-C0D1-DA6D-27C1-8039E02C26B7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67CE19-3E9E-2EFE-AF35-8D195861E486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10B0D-000C-9790-CC17-964EA2162F03}"/>
              </a:ext>
            </a:extLst>
          </p:cNvPr>
          <p:cNvCxnSpPr>
            <a:cxnSpLocks/>
            <a:stCxn id="22" idx="6"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C6E23E-839F-8814-E2AF-D922C05B9F78}"/>
              </a:ext>
            </a:extLst>
          </p:cNvPr>
          <p:cNvCxnSpPr>
            <a:cxnSpLocks/>
            <a:stCxn id="35" idx="6"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585E7-4452-CC94-EDD5-AAB40A96A660}"/>
              </a:ext>
            </a:extLst>
          </p:cNvPr>
          <p:cNvCxnSpPr>
            <a:cxnSpLocks/>
            <a:stCxn id="42" idx="6"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A3AC-E3E2-DB30-8F8C-57DD4C58CCE2}"/>
              </a:ext>
            </a:extLst>
          </p:cNvPr>
          <p:cNvCxnSpPr>
            <a:cxnSpLocks/>
            <a:stCxn id="47" idx="6"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01C86D-E75E-4E30-45E4-46409CDD1DD6}"/>
              </a:ext>
            </a:extLst>
          </p:cNvPr>
          <p:cNvCxnSpPr>
            <a:cxnSpLocks/>
            <a:stCxn id="2" idx="6"/>
            <a:endCxn id="62" idx="2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EAA6F2-168D-CC5A-CB90-4C6C2B90C0E2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EAA6F2-168D-CC5A-CB90-4C6C2B90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4841C2-60B8-2E6E-5F98-EB919CB778F8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4841C2-60B8-2E6E-5F98-EB919CB7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7CD577-B8E7-9F1A-A12B-E9ABA4A29180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7CD577-B8E7-9F1A-A12B-E9ABA4A2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C78C6E-4FA5-7B07-2F20-25A5E1F7DF61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C78C6E-4FA5-7B07-2F20-25A5E1F7D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6A8558-4C04-2715-A927-50BB12A512F0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6A8558-4C04-2715-A927-50BB12A51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1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3A5E9-2794-4C9D-69C3-DC8B291D757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3A5E9-2794-4C9D-69C3-DC8B291D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1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9F6F30-8D52-3954-A420-93C88D9FEDC3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9F6F30-8D52-3954-A420-93C88D9F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2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3557F72-6D9F-5412-A65C-2C8BEB86CBDB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3557F72-6D9F-5412-A65C-2C8BEB86C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2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9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two-class (or binary) classification task we use the </a:t>
            </a:r>
            <a:r>
              <a:rPr lang="en-GB" sz="2000" b="1" dirty="0"/>
              <a:t>Binary Cross Entropy (BCE)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A3F104-E26F-5694-C906-F7E80BB4EF6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F7769C0-0A6C-702C-B2F0-52158E1AB3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B7D804-66E6-DE33-D9BE-E82D90F0D9A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F7AE59-B2A9-EDA2-31B9-75096FEC366F}"/>
              </a:ext>
            </a:extLst>
          </p:cNvPr>
          <p:cNvCxnSpPr>
            <a:cxnSpLocks/>
          </p:cNvCxnSpPr>
          <p:nvPr/>
        </p:nvCxnSpPr>
        <p:spPr>
          <a:xfrm>
            <a:off x="7863865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/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blipFill>
                <a:blip r:embed="rId11"/>
                <a:stretch>
                  <a:fillRect l="-5333" t="-6504" r="-5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D98DD93-C38E-80F4-F9B4-ABD262C0F592}"/>
              </a:ext>
            </a:extLst>
          </p:cNvPr>
          <p:cNvSpPr/>
          <p:nvPr/>
        </p:nvSpPr>
        <p:spPr>
          <a:xfrm>
            <a:off x="5953398" y="4136446"/>
            <a:ext cx="2009041" cy="84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sigmoid</a:t>
            </a:r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228EC62-33C1-C7F3-EBAC-6ABA1B65502A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11F8CA-EA85-E9C9-A8E4-E8AB39AA9034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D84A2F-3BBC-860A-079C-0F4085559373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F7348-D51E-8082-F835-D5994AD18BA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006DFB-D436-763E-5220-BC6C54DFE6B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34361C-A2B3-6B1E-658E-2EF4B024796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2BA53-D769-0FA4-39E5-6373ABB0875F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2BA53-D769-0FA4-39E5-6373ABB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0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9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D95B058-10E7-7C30-9899-E5CF314064B0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751B67-A3E3-74AB-61BC-91A8D2773869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498880-3BB2-77B8-7D4B-202D7C071AF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460B56-DA89-2EED-F20C-E28296A2BE13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A6C2DE-8820-B8EF-09DA-D635E43144E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2921C-5B2C-29D6-823A-2E5518FFD90C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4032908" y="2841402"/>
            <a:ext cx="1983123" cy="1688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BB69D4-7D8C-F53D-93B2-D89C5E66DC18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4032908" y="2841402"/>
            <a:ext cx="1983123" cy="83521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53A5FE-58DB-3769-9B5C-9E4C8146BC8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4032908" y="2841402"/>
            <a:ext cx="1971670" cy="254146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760002-C47F-72B9-C2DE-7B85429ABD8D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760002-C47F-72B9-C2DE-7B85429A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6BE60F-E4FA-B122-C3D7-56DE6D09DCB0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6BE60F-E4FA-B122-C3D7-56DE6D09D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0CA34A-05F3-0C89-8F1E-3AEE59198340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0CA34A-05F3-0C89-8F1E-3AEE5919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22A4E2-F85F-C863-8815-91AC440E56E8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22A4E2-F85F-C863-8815-91AC440E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2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05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939418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8" y="4222667"/>
            <a:ext cx="939417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93941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blipFill>
                <a:blip r:embed="rId16"/>
                <a:stretch>
                  <a:fillRect l="-11811" r="-11811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blipFill>
                <a:blip r:embed="rId17"/>
                <a:stretch>
                  <a:fillRect l="-20930" r="-61628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blipFill>
                <a:blip r:embed="rId18"/>
                <a:stretch>
                  <a:fillRect l="-20930" r="-61628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3C9A271-4F56-B1BA-10DD-CFE262CB1C3D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09EA64-71E9-B75D-5A7A-18345DDCDC2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0C562A-A31C-5874-A589-E65821DBA61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9574C-8572-ACB3-036F-4E0723B675B0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83123" cy="1688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FADF8-7F79-1C5B-CAC9-1DA63E0B7CF3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83123" cy="83521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37FA0F-50F3-5BC9-9D42-33F41D60742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71670" cy="254146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8858E-7AA2-6607-06FA-46C8CB09466D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8858E-7AA2-6607-06FA-46C8CB0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47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 training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eep Learning Training vs Deep Learning Inference (Explained) – Premio Inc">
            <a:extLst>
              <a:ext uri="{FF2B5EF4-FFF2-40B4-BE49-F238E27FC236}">
                <a16:creationId xmlns:a16="http://schemas.microsoft.com/office/drawing/2014/main" id="{40D9DFD7-63BE-780A-1202-CCA9B0A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5" y="987807"/>
            <a:ext cx="8191929" cy="38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58DA12-7D9D-CB61-9408-8F52224A3D42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algorithm used to train a neural network is called </a:t>
            </a:r>
            <a:r>
              <a:rPr lang="en-GB" sz="2000" b="1" dirty="0"/>
              <a:t>backpropagation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It fine-tunes the weights of a neural net based on the error rate (i.e. loss) obtained in the previous </a:t>
            </a:r>
            <a:r>
              <a:rPr lang="en-GB" sz="2000" b="1" dirty="0"/>
              <a:t>epoch</a:t>
            </a:r>
            <a:r>
              <a:rPr lang="en-GB" sz="2000" dirty="0"/>
              <a:t> (i.e. </a:t>
            </a:r>
            <a:r>
              <a:rPr lang="en-GB" sz="2000" b="1" dirty="0"/>
              <a:t>iteration</a:t>
            </a:r>
            <a:r>
              <a:rPr lang="en-GB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838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785160"/>
            <a:ext cx="9286875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32" y="2762662"/>
            <a:ext cx="3478306" cy="3440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896" y="2762662"/>
            <a:ext cx="3641538" cy="3480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13" y="3828632"/>
            <a:ext cx="1438275" cy="79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E728C-E1D1-08B1-F0CB-B4636E8A9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gradient descent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8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9B01E74-D714-AACB-B804-90C657BB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92" y="192122"/>
            <a:ext cx="6646415" cy="51546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4BFA38-8546-FA50-FA3D-7768C0A24FCF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101100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F5863F-0BA7-D0A8-6D8B-1AAE6FD3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5" y="1702897"/>
            <a:ext cx="5111506" cy="3913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1" y="2023001"/>
            <a:ext cx="4191000" cy="685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6840" y="2906236"/>
            <a:ext cx="4932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libri" panose="020F0502020204030204" pitchFamily="34" charset="0"/>
              </a:rPr>
              <a:t>a</a:t>
            </a:r>
            <a:r>
              <a:rPr lang="en-GB" dirty="0">
                <a:latin typeface="Calibri" panose="020F0502020204030204" pitchFamily="34" charset="0"/>
              </a:rPr>
              <a:t> and </a:t>
            </a:r>
            <a:r>
              <a:rPr lang="en-GB" i="1" dirty="0">
                <a:latin typeface="Calibri" panose="020F0502020204030204" pitchFamily="34" charset="0"/>
              </a:rPr>
              <a:t>b</a:t>
            </a:r>
            <a:r>
              <a:rPr lang="en-GB" dirty="0">
                <a:latin typeface="Calibri" panose="020F0502020204030204" pitchFamily="34" charset="0"/>
              </a:rPr>
              <a:t> are </a:t>
            </a:r>
            <a:r>
              <a:rPr lang="en-GB" b="1" dirty="0">
                <a:latin typeface="Calibri" panose="020F0502020204030204" pitchFamily="34" charset="0"/>
              </a:rPr>
              <a:t>model parameters</a:t>
            </a:r>
            <a:r>
              <a:rPr lang="en-GB" dirty="0">
                <a:latin typeface="Calibri" panose="020F0502020204030204" pitchFamily="34" charset="0"/>
              </a:rPr>
              <a:t> 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i="1" dirty="0">
                <a:latin typeface="Calibri" panose="020F0502020204030204" pitchFamily="34" charset="0"/>
              </a:rPr>
              <a:t>a</a:t>
            </a:r>
            <a:r>
              <a:rPr lang="en-GB" dirty="0">
                <a:latin typeface="Calibri" panose="020F0502020204030204" pitchFamily="34" charset="0"/>
              </a:rPr>
              <a:t> is the </a:t>
            </a:r>
            <a:r>
              <a:rPr lang="en-GB" b="1" dirty="0">
                <a:latin typeface="Calibri" panose="020F0502020204030204" pitchFamily="34" charset="0"/>
              </a:rPr>
              <a:t>slope</a:t>
            </a:r>
            <a:r>
              <a:rPr lang="en-GB" dirty="0">
                <a:latin typeface="Calibri" panose="020F0502020204030204" pitchFamily="34" charset="0"/>
              </a:rPr>
              <a:t> to the line (direction)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i="1" dirty="0">
                <a:latin typeface="Calibri" panose="020F0502020204030204" pitchFamily="34" charset="0"/>
              </a:rPr>
              <a:t>b</a:t>
            </a:r>
            <a:r>
              <a:rPr lang="en-GB" dirty="0">
                <a:latin typeface="Calibri" panose="020F0502020204030204" pitchFamily="34" charset="0"/>
              </a:rPr>
              <a:t> is the </a:t>
            </a:r>
            <a:r>
              <a:rPr lang="en-GB" b="1" dirty="0">
                <a:latin typeface="Calibri" panose="020F0502020204030204" pitchFamily="34" charset="0"/>
              </a:rPr>
              <a:t>intercept</a:t>
            </a:r>
            <a:r>
              <a:rPr lang="en-GB" dirty="0">
                <a:latin typeface="Calibri" panose="020F0502020204030204" pitchFamily="34" charset="0"/>
              </a:rPr>
              <a:t> or bias (position)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014C9-97C1-6488-7958-5ABF2919CC5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linear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0CB76-9217-3A15-F4DC-6F796AE1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913"/>
          <a:stretch/>
        </p:blipFill>
        <p:spPr>
          <a:xfrm>
            <a:off x="5725161" y="4433510"/>
            <a:ext cx="5438139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0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0B8DDEB1-C9A0-468A-A46E-846CA03F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C0F04-D0FE-F70D-2FE6-53B8A914A5E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D7D5B-E682-FED8-4A4C-94535BA624DD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2164421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22F21F7-375D-6FB5-7FF9-E70FBB93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2411A-9D3D-C189-65DC-AFBA17DA801D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3542482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11E41C67-23DD-77B7-8CDE-4B362C97E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5591A-A8C5-3737-747C-0F9DE5C6F636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34670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black board with numbers and eyes&#10;&#10;Description automatically generated">
            <a:extLst>
              <a:ext uri="{FF2B5EF4-FFF2-40B4-BE49-F238E27FC236}">
                <a16:creationId xmlns:a16="http://schemas.microsoft.com/office/drawing/2014/main" id="{19045EDB-702B-F047-C0EA-DB1C0F47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BE869-DC56-D834-CCDC-196D8054BBF1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962146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8" name="Picture 4" descr="Intro to optimization in deep learning: Gradient Descent">
            <a:extLst>
              <a:ext uri="{FF2B5EF4-FFF2-40B4-BE49-F238E27FC236}">
                <a16:creationId xmlns:a16="http://schemas.microsoft.com/office/drawing/2014/main" id="{8B5EF6DD-C521-CF67-84B7-6ADB1598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1" y="884766"/>
            <a:ext cx="9460523" cy="51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3870081" y="5838539"/>
            <a:ext cx="8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logistic regression                                                       (small) neural network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37038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800" dirty="0"/>
          </a:p>
          <a:p>
            <a:r>
              <a:rPr lang="en-GB" sz="2400" dirty="0"/>
              <a:t>Loss surface can </a:t>
            </a:r>
          </a:p>
          <a:p>
            <a:r>
              <a:rPr lang="en-GB" sz="2400" dirty="0"/>
              <a:t>be highly </a:t>
            </a:r>
          </a:p>
          <a:p>
            <a:r>
              <a:rPr lang="en-GB" sz="2400" dirty="0"/>
              <a:t>non-convex.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5862026" y="5839186"/>
            <a:ext cx="265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(deep neural network)</a:t>
            </a:r>
            <a:endParaRPr lang="LID4096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4D313-15A7-F1C9-2A04-0D3BE75C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92" y="992539"/>
            <a:ext cx="8340974" cy="469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FB21-9AF8-CC1E-A88A-0C8459EFBD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https://izmailovpavel.github.io/curves_blogpost/</a:t>
            </a:r>
          </a:p>
        </p:txBody>
      </p:sp>
    </p:spTree>
    <p:extLst>
      <p:ext uri="{BB962C8B-B14F-4D97-AF65-F5344CB8AC3E}">
        <p14:creationId xmlns:p14="http://schemas.microsoft.com/office/powerpoint/2010/main" val="175192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stochastic gradient descent (SGD)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703EE-FBAB-6F38-4546-B630EB4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794"/>
            <a:ext cx="12192000" cy="323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(GD) takes into consideration the complete training dataset through every iteration, which may become time-consuming and computationally expensive.</a:t>
            </a:r>
          </a:p>
          <a:p>
            <a:endParaRPr lang="en-GB" sz="2000" dirty="0"/>
          </a:p>
          <a:p>
            <a:r>
              <a:rPr lang="en-GB" sz="2000" dirty="0"/>
              <a:t>GD may converge to a local minimum and may not be able to get away from it.</a:t>
            </a:r>
          </a:p>
          <a:p>
            <a:endParaRPr lang="en-GB" sz="2000" dirty="0"/>
          </a:p>
          <a:p>
            <a:r>
              <a:rPr lang="en-GB" sz="2000" b="1" dirty="0"/>
              <a:t>SGD</a:t>
            </a:r>
            <a:r>
              <a:rPr lang="en-GB" sz="2000" dirty="0"/>
              <a:t> takes into consideration one random data point through every iteration, which may lead to noisier results than the GD and may allow escaping local minima.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733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mini batch gradient descent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batch gradient descent </a:t>
            </a:r>
            <a:r>
              <a:rPr lang="en-GB" sz="2000" dirty="0"/>
              <a:t>is a cross-over between GD and SGD. Instead of iterating through the entire dataset (GD) or one observation (SGD), we split the dataset into small subsets (</a:t>
            </a:r>
            <a:r>
              <a:rPr lang="en-GB" sz="2000" b="1" dirty="0"/>
              <a:t>batches</a:t>
            </a:r>
            <a:r>
              <a:rPr lang="en-GB" sz="2000" dirty="0"/>
              <a:t>) and compute the gradients for each batch.</a:t>
            </a:r>
          </a:p>
        </p:txBody>
      </p:sp>
      <p:pic>
        <p:nvPicPr>
          <p:cNvPr id="10242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2057BC61-0505-09F2-EB08-42601FA2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96" y="2188552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90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i="1" dirty="0"/>
          </a:p>
          <a:p>
            <a:r>
              <a:rPr lang="en-GB" sz="2000" b="1" dirty="0"/>
              <a:t>modules</a:t>
            </a:r>
            <a:r>
              <a:rPr lang="en-GB" sz="2000" dirty="0"/>
              <a:t> == building block == transformation == function</a:t>
            </a:r>
          </a:p>
          <a:p>
            <a:endParaRPr lang="en-GB" sz="2000" dirty="0"/>
          </a:p>
          <a:p>
            <a:r>
              <a:rPr lang="en-GB" sz="2000" dirty="0"/>
              <a:t>A module receives as input either data 𝑥</a:t>
            </a:r>
            <a:r>
              <a:rPr lang="en-BE" sz="2000" dirty="0"/>
              <a:t> </a:t>
            </a:r>
            <a:r>
              <a:rPr lang="en-GB" sz="2000" dirty="0"/>
              <a:t>or another module’s output.</a:t>
            </a:r>
          </a:p>
          <a:p>
            <a:endParaRPr lang="en-GB" sz="2000" dirty="0"/>
          </a:p>
          <a:p>
            <a:r>
              <a:rPr lang="en-GB" sz="2000" dirty="0"/>
              <a:t>A module returns an output based on its activation function.</a:t>
            </a:r>
          </a:p>
          <a:p>
            <a:endParaRPr lang="en-GB" sz="2000" dirty="0"/>
          </a:p>
          <a:p>
            <a:r>
              <a:rPr lang="en-GB" sz="2000" dirty="0"/>
              <a:t>A module may or may not have trainable model</a:t>
            </a:r>
            <a:r>
              <a:rPr lang="en-BE" sz="2000" dirty="0"/>
              <a:t> </a:t>
            </a:r>
            <a:r>
              <a:rPr lang="en-GB" sz="2000" dirty="0"/>
              <a:t>parameters.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87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218" name="Picture 2" descr="The mostly complete chart of Neural Networks, explained | by Andrew Tch |  Towards Data Science">
            <a:extLst>
              <a:ext uri="{FF2B5EF4-FFF2-40B4-BE49-F238E27FC236}">
                <a16:creationId xmlns:a16="http://schemas.microsoft.com/office/drawing/2014/main" id="{D6AF219E-30D1-BA7B-F9BA-8ED25FCA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71" y="234461"/>
            <a:ext cx="4133772" cy="62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E7E58-F429-D180-BD59-A1C06D08ED3B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Complex hierarchies of modules.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42170-07BD-285C-83F0-77AF296FA1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Fjodor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Veen from Asimov institute </a:t>
            </a:r>
          </a:p>
        </p:txBody>
      </p:sp>
    </p:spTree>
    <p:extLst>
      <p:ext uri="{BB962C8B-B14F-4D97-AF65-F5344CB8AC3E}">
        <p14:creationId xmlns:p14="http://schemas.microsoft.com/office/powerpoint/2010/main" val="746764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D695-D595-182D-0A95-BAD1EADB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AEC6BA4-CC18-FEF2-A7F2-691E32B9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5" y="1702897"/>
            <a:ext cx="5111506" cy="3913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4D74-85DD-175B-2D91-7C3DF31D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1" y="2023001"/>
            <a:ext cx="41910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A25ED4-B6AA-6791-B489-25EAFEEFF664}"/>
              </a:ext>
            </a:extLst>
          </p:cNvPr>
          <p:cNvSpPr txBox="1"/>
          <p:nvPr/>
        </p:nvSpPr>
        <p:spPr>
          <a:xfrm>
            <a:off x="6924040" y="3247990"/>
            <a:ext cx="493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latin typeface="Calibri" panose="020F0502020204030204" pitchFamily="34" charset="0"/>
              </a:rPr>
              <a:t>More inputs,</a:t>
            </a:r>
          </a:p>
          <a:p>
            <a:r>
              <a:rPr lang="en-GB" dirty="0">
                <a:latin typeface="Calibri" panose="020F0502020204030204" pitchFamily="34" charset="0"/>
              </a:rPr>
              <a:t>M</a:t>
            </a:r>
            <a:r>
              <a:rPr lang="en-BE" dirty="0">
                <a:latin typeface="Calibri" panose="020F0502020204030204" pitchFamily="34" charset="0"/>
              </a:rPr>
              <a:t>ore parameters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DBBEE-29BA-A9C3-1564-5D38AB8E77F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linear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4E67F-4D55-8509-E521-686FFB4A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913"/>
          <a:stretch/>
        </p:blipFill>
        <p:spPr>
          <a:xfrm>
            <a:off x="5725161" y="4433510"/>
            <a:ext cx="5438139" cy="7810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091BD-F543-1D3A-29D1-BC3821D2D76B}"/>
              </a:ext>
            </a:extLst>
          </p:cNvPr>
          <p:cNvCxnSpPr/>
          <p:nvPr/>
        </p:nvCxnSpPr>
        <p:spPr>
          <a:xfrm>
            <a:off x="6616700" y="3124200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74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3BD5C5D3-CB73-4188-A25B-E9FCA1B1E432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E705B7A8-2236-4A94-9650-ED2D30B20EB8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E6CDD194-E7CC-4E1C-A6DE-E1316EC288DC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007AFAD5-AB4F-4392-8BAD-152616B99409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354C355A-79AC-49E0-84A7-24C5A78D4511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A8BC8F1-A398-4E0F-B423-BCEA73384BDB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40E8297-9120-41C9-A221-48088DE16A31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24CA7F4B-2C3E-471A-B204-76C07742EC80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86A0022F-ED34-4E92-9488-2B31872A1EA2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360FD9F-05EA-4458-A1F5-C967BFCA42ED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B5373B35-DC0B-4A6E-9303-A1FF9DDE1DE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60685ED5-5D0B-4EC6-8D7E-E6108322C6B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835CC708-0418-4899-BD21-E49FDCF24F38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77426665-221B-4D92-8465-39C8CDCEF1E3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0F998735-66D4-46F6-A6C8-DB6CC8A539F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9094454-0A22-4E27-B0BB-D423080BA02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BC2AED12-D846-4428-BF7A-09D9F84F488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50FFA12-7644-4A15-8D50-A2FC2AE9C240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E59C1DCC-13F7-457B-82DB-851968016DCD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4050AF73-C30F-4925-B499-34FA26D979D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9C8623E3-8EA7-4828-B882-DE9A514AF68E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8C053B37-2FC2-4826-83C6-E61B8C9E9258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3DACE94-25BE-4B08-9885-56B6107E6F78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882817B-1A39-4B1F-9275-70FB7DFF8F3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7E6B9A7-D00D-4461-8C9E-350FDAB3D265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068CE69A-C549-43BD-AC12-6ABE0E4827CE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353DE2C-6C6F-4D86-A808-B79457FDF2C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9F448619-9A56-4745-AE21-D21025D63507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44D12105-E115-458A-B1FE-32449068D11D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FFFA011-C175-4E8D-BFD5-2B7E45497BF4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239D06F8-729B-47FA-A0B7-78540CE80879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F2E7F78-7B1D-408E-8332-4BEEAEC28ADD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B78E1086-73CA-47BA-B22C-A067F5C60CF1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BC1EA9A0-D465-4321-A3C1-9DC40077C83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1483079-C83B-47F9-95D0-F5EBF3CBEAE9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A25DF4D1-38AA-4F7E-9554-5DA7695AB3BB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C9C4537-2549-4D4A-AA23-89BE8AA5E3A8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7E95E3FC-2A10-4CB6-AA64-72D96AB1460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76727FFD-A81D-458B-921D-5FFCA8CD251F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8A3F8155-0D8F-48F6-B2AB-1A15264449E9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F22CD8B2-2189-4649-937C-0DEECE4E7A1F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8327BB9-E9F5-4BB6-89F0-F61006457ABA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13623E4C-1A87-4821-AC57-AFC62F8242A0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5A380634-AA70-449D-B818-E794B03DAF57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70BC9391-54DC-4140-B3F5-3B22B475DC9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B1520D5-6BC8-4B0C-AA90-5B8D25621BF8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78076458-C4BE-4505-9D00-BAAD120A3CC7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FCFC2039-E03D-4CE8-9FC7-81374552F26C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711FAB13-FCC9-4816-B3A2-96D8FC46678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AD208FF3-2309-4130-A4B5-6BCA47F160A4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88FF8C85-4AE4-4B5A-985A-F08E476EA73F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AC788B9-1CDF-4CE2-AEE1-B2C59075855F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A6FAF900-9CC4-4AE9-8C0D-868CFDC0691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F14CAD77-5AFE-470C-BB10-8AB00913224B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A0ADE336-62B6-47C4-A4A0-FEE328296905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CD233911-9E75-41C6-B9BB-F518D8112A12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1F554E5D-77DD-4B2F-A1D8-9744EE53B832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A156F456-E316-4B0F-86CB-8FB3A18CE8B4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65CE4708-25C3-4BE4-8C8F-20A1378F3DFE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D1173BCB-9E38-49DD-8A77-A3A3EE5AFF34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D1C4007D-4407-4CA8-9100-5AA8840C93EA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61BEE568-C163-4478-B46A-9244F523A0C2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F9546E69-1260-4D54-977D-3B258EB2F260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4FDCB415-DE78-40C9-B3D2-58078F684174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7B8712E7-5B18-435B-9D58-BB2A88FDF00C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1C89010E-0994-43B4-8C53-2EFF23A50A7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9E7DB028-AEB2-4826-93FC-716ECE1446F3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82DA96BA-2E9E-4F53-8C08-569653708C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17A01ED8-1F94-4F98-AB68-AE5CFE2973C5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F5C91979-5282-4351-976D-9E6FF00B2EFF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4F0AE9C7-CD6F-4350-9EC1-AE247EF22EB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AB588B05-7C9A-4447-8C5E-4804F618CD3B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37BD655A-7D78-4D28-AA85-D511704F592F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3E654128-2A93-4045-B25C-A0CBB5A22BA1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C120210B-50F0-46D5-BDB9-7FD6E59764AC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EAE3154F-9CCA-43B2-9151-31BF3ADB034B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F18FC2C5-C6E3-4B27-B93E-B1EB54A5F718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ED05CCF0-C957-48AC-B187-F6ADADEF9AF9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8EDAF300-FCBE-4CBA-8358-04FA3C9A4EAA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2340FEF2-0DFF-4BC9-8358-B85AB1F210E5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AE1275F0-ED05-40B6-9D4A-239E44AB16F3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73D6EEDA-2A28-4B1D-87AC-45EFF8C2A71E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98A0BA5E-A983-46CE-B635-A8ECDAA6954B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EC0C21C7-AEA1-4039-B015-62CC70103B2D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821A38DE-1062-422D-BB94-1727353725B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090AF02A-9817-40B2-810E-1D85D0C6AF31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6194177A-6E8F-49AB-8009-618C5E145EBA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1BE4DC1E-22F5-47EA-8803-A4096D8E417A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FCCE8F91-5C29-4FED-AE29-147BA75E97BA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775FEF86-33E9-4910-B056-27965AF8A741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212D5823-21B6-464B-B86E-28AD794E1C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28AFD7B7-FD3A-4CDC-A8A9-94C46D624F3D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A05DD5AF-837D-40B0-AED0-1E25D3B274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66624BA6-564B-4B0F-AB32-196B9917E19C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441E5D5C-B839-45DB-96C6-CA48C4217F96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A3294BF8-5C53-4CEB-B9EC-4BC879F4DD64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0C273D50-DE53-40B3-94DB-92F5C750554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6BEF31BB-88FB-4889-B966-171C714CAB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1F491255-3E53-42E3-A131-C4BD22FA6B5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47BD8DE8-FCB5-44ED-A249-56BC0367C79C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1A3D7E3C-19BD-4ABF-BE71-06943DAC3C3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70A4AA33-A0A4-4F9B-B153-6E7400491026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C73C42CD-D9C8-4D83-A3B4-AF68FF320A52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3B2227AD-A240-4D51-8833-E12658197084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9D84EAE-EF53-4EB4-8A0D-69CDC8A40146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D314AB2B-BF9B-4232-877C-AB1B2EBFF9D1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283DFE7E-3F15-4558-8198-544BD95A13AA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E848DE90-CE91-4342-95A6-65CFEDE72091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D6ACDFFF-1570-4677-B02B-C12E17557BAA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14694FF7-C55F-4342-A510-C103D46FBB49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8D928526-3023-4BB7-903B-281D7AD2AB5B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26362F53-5F58-42A3-B137-CBEAEFB6D37A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35DC8070-5282-42A1-8437-2B44A6CEB573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A77672B1-F145-4307-BBB6-F6658D2CBF0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B438494F-7557-49FE-A456-169353815504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FDE2B861-ED2D-4A61-845A-CACE8135F2D7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C8D8BB4-02C8-4862-A40F-CD8C325FCCAE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D5584209-5793-4F40-AF08-81D810523627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DEB2AD56-9FBA-4E4E-956E-DD67F0A5589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BA348C5-37A5-4BAF-AC93-37D6C2479A0F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36828840-7451-4DAC-A6BE-87CDC7FAEB14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95770355-A3F0-4987-BC37-5191A8320F2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F8B0CD8B-73C3-45DE-9D78-D1B95D0AFA5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9D2BA91B-2781-4FA3-A19D-64666E8BA96D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38D61254-24C7-49A3-A759-C79065231545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1807F84B-2354-4226-B947-607DB91C0AF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4552EE5E-90B5-4C4E-8020-3D09B1BD0A00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9359EF3B-55A7-477B-AD1D-E56888F53BCF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EECFFC30-4B78-40A8-9C1F-3BE88BC73EEA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81103F2A-3F92-43F1-9C3B-9931C5B065CC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B4B33D60-459D-46BE-9022-CDE14AB89369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3DEF0067-002D-497E-A8A2-D5CA85DD644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7334C87F-CE21-4EE5-BADF-111E30C28BE0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CCA6BA08-6906-4EA1-9BDA-9CCC9F8A6E10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6D163E6E-D5EB-4103-A44C-CB0251E6634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B88605DC-3679-4C51-A5C9-122253DC8C92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92D995A1-CAED-4CCC-A5B7-5089AFCA51B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69E43480-FA29-4E5B-B586-184FE048AAC3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CC67C7C0-5E88-47B7-ADEA-20BB440B0CE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A465111A-0091-4705-BF3F-C5574E1A2552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D7527894-5492-4EA9-B147-C42D24718C47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E5641441-9019-4371-8511-652B304A433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A1530B62-0ADE-43AE-B11D-E792720F5418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1EC253C7-5554-4A03-94F0-58DAB36DC57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7B2ADFE2-DCC9-45CA-93A1-03A9794FB358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65C58CC3-8274-4054-8C04-F3C530033CDE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59FE5419-3419-4C7E-ABC8-939DF780DFA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17CDAAD-254D-4E6A-B77E-3BBF224C0A06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68E81F5D-1690-4219-B15B-910CDE9FB2CB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7AE82BDA-C215-4CEB-A71B-1C43BE62485E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61092986-F3BE-4FB0-ABC4-4F3B9D49539F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7285786-AA8C-4865-977B-E3E46F9FCECE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665905BA-4DA1-4730-BAF8-8DE559CB2A99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3B64A045-E58D-4C2E-B1A3-9CD260EC8515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E1333D21-23E9-4B8F-936F-BBC66EA9ED17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D0628844-9BFE-4E36-84F1-1ACFE6B8323E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1A333C8B-A4CB-44EB-B87A-A7038BC8DD56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AD96983D-8ABD-4B2B-AD84-E1C39B77B36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A3F9F6C9-47DE-4EA4-8926-90A1D4AFAFDB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5E293B84-8BB7-435A-A3AA-FF5F9ACFD54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B0A60C46-D2DC-4246-8AD1-8F1E5CED7AFC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7165E10D-77F1-4848-AB13-42D762E25EB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B7C8434A-940F-4BE8-B0AB-A2ABE46DAC45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2017C145-88D6-4A4F-83BC-EA2F0DB4C68E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2CE33ECB-06D6-4673-86BA-63BF87BA237E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6C0F4177-1A3B-4FCA-9067-1BA3589C9EED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58A6BDB9-D120-4805-A685-2C3A530E86F0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4DC0D349-3197-4AA5-9BD3-61FB6BEA418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5BB3532B-A98C-4CA4-B850-55C30D8581C2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B83D6FB7-88AE-431E-A47C-9D19A27B584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57D3F44C-8B41-4F2B-9438-4F866E979AF5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3F1038AE-D998-443C-B9C9-4CAABCCA908B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86C37D10-E4CA-46F7-BDFA-84EBB73E47C1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0D7B88DC-0338-4D72-854B-C980B5569EE8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B32E3AEC-CCEE-4635-B0A9-6B65BC33E7D9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639494E0-87FF-408B-9BD2-2FDB9E00ACE3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91FD340C-E446-4046-810D-4A252636C647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33BFB737-AFA6-4174-A32B-E30CCD436FEF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3DF0E12C-8BD7-4701-94B1-6B6E9D554CF8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52375221-A41E-42ED-BB36-289346F743F0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2E1E3D09-554B-4B0A-8475-4ACB1892257F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F5229895-C3D0-4F60-B5D1-90EDC54FA45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0A597100-5C58-4620-9FFC-095807A0362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713632CA-20CC-4C2E-A5CB-DF90FA9BF40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F8CDFC24-3789-4AFF-A13C-20E388303AFE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A07C6D29-03EE-4E71-BDA1-0938815731C8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31CB52DD-6CC7-487A-AA79-119AB32D482D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3AD2B52C-E9C0-4274-9D44-11F61D6818C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20A8B76C-839A-4E17-B11A-A6DD8E08F6D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06C1A33B-9AC2-4FDE-83CF-5ADB05DA68A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56F766EF-D473-4FF0-A940-CA718C20460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D73191E4-343F-409E-AC31-68C3851E894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31F879AA-493F-4654-A85C-CEF3E1939C39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159DA903-68CC-42AA-B39B-024300A8E08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B1ECCC8-4A35-4EBE-B2DD-4FF1993BCB0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A3BF2696-4492-455F-91F5-A66D09C59DB7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407803D5-4090-46D0-9E4B-40CEB610E39A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9B99EF1A-B551-414F-9D73-C0954E33FD3D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1BD17BBD-4619-4E22-BC1D-A8F8075BC160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76533C62-5750-48A9-B7E1-9AA41C3EAB4E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576E7C14-8CD9-46CB-B64C-90F4F152C003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5C21F9E6-6EED-42FA-B6C9-6D1581FBD323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14C11ACA-3384-469C-91EE-AA7B88E25595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829628FB-0B37-407A-BEB7-90F8538D541E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9D209564-DC9D-43F9-B1E6-20C456D500B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755CE75D-D6F7-450B-87F6-79B07D32E5AB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A13E9CA1-8A34-4D65-A09C-C7F165CD9D1C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D8587025-1F56-4353-8D61-4DCCE8AC392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485DD6B2-6023-4DE1-ACD2-6BE59A1C5F3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82D1A006-90F2-48AA-8B02-C62B89C5041A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3A8C39EB-167E-46D7-9C49-08F4903B6D56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ED888741-EA71-4CE7-984F-A4829DDF44E7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85A2BAB4-1110-4CC0-8E7E-94B5EF452CE8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9939D3AD-F9A3-44E6-A0BB-D3A6D68DDC32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9E6CF373-CB4A-49E3-A91B-E1333106FC46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DFE25911-A9C1-4D86-89A6-39E3FAD72A16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12CC2438-640A-44DC-88F1-C08673072782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E4594EDF-317A-4616-8C05-555C975EC87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7F8BFC7F-039B-4DFD-A61F-D97D18FACD0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DFB3EC1-C0A9-4CCF-B26A-8AB3C817FC9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CD7AF907-D059-41D1-ABBE-9F0B6ED789D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C13EF0F5-3154-4313-8E2E-40C7EB02C088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88212D3D-7C7D-44AE-B216-051B96E265B8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9D36302C-666E-4203-896A-FDF5040605B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27FAC5A-EC05-482F-8CA3-D7402E266154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1472E387-456C-4372-BD9E-5A49FD80964E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F7C98FE0-E5D7-4F2A-A6ED-5E94770B3979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13389DEE-239E-4565-A0B6-FBEFCBBF077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D62627FA-B0A0-496B-A307-049974AD4C0E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DBD1E834-D16B-43D7-BD7B-E780F5860810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5D1CC29C-266D-4705-9751-DF432597293A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65D91725-605F-4F79-A75D-8A88A9DF0F6C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40C93890-2392-4F9F-9943-B45C5323E04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31CC2527-85F8-42C3-A3DA-667C0D953D26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1F92ACA1-EDD0-430F-82F5-9FC034E40FEB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22D63CC9-B840-476C-A01F-5AE903937437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75B43569-25B3-4E11-A918-7BA5FCE75535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94245F08-8806-451E-9978-D0640751C92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55877F19-9705-40C7-A1B6-BBB617C05A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6C5E7308-E9AC-4060-BACD-118D5184E251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EDD3E9B5-5367-40D1-A1A8-67088A9C36C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C9A3B6F4-32DA-403A-8D51-63393E50E688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0514BA11-E2C3-441B-A8C3-A46E5459A4B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20FF40F6-0117-4AE1-9065-42BCF1B37A34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3AA5163F-CE7D-41F4-BC74-B96BCBBB47A8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C73233B8-5A95-4BB7-BE9A-97BB7F610837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9EBA134C-111C-46F1-BAA9-653458F915C2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A7F56C94-CE59-4460-BACE-621DF2071514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4DE5E742-F7B9-4B0E-B1F1-E62B8BE0698B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35D537F4-DC1B-4CFF-AB4A-6486392AE35C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5411A26B-3AD3-4963-9F15-F0E7CFFB1CC5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48791431-1761-45DC-9214-8DEFA99727E2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D2732EC3-A2A6-4CFF-A670-4D8D68004401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AAAAE361-E216-4F90-B5FE-BB3E90DFDE4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538FF7AF-AE79-4392-A0FD-CBC506C03CEF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AF27DB81-D98D-4713-91BF-3D1DE5FA75DD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FD9ABFFD-9331-4CAD-A466-0920ED7D301D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2D15FAE1-6517-445B-8BD4-AC3C32752B75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17739184-A8F4-42F4-B44A-683ABAC59860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8AA1239C-A00E-4557-AED9-FEAEB4A1FCB4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7DB43745-CCDA-43C9-88DB-221949E96A35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93FBE89C-F138-45FB-A4A9-98263ABC4CA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4672325D-4717-4773-A265-97333F8C155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3C5B1F13-1BBC-4855-A576-96C3A40AC7BD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A35C43C7-8E7B-46E6-979F-D437FF6DBC6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0A662549-331D-45F8-AFC1-FAB37ED72BF9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BD19F9C3-503F-45B2-9664-7B16AA31F13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2D277FE7-F558-4863-9707-649E3BBC80E2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75797B13-F04D-466B-A2B6-87D8EAE880AA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F7D431E3-BBD3-4C61-9923-FEBC1079322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D2DD7D6A-6B9C-424F-A9D8-2C098EB5A7AA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C827CA31-DEEC-4E3C-8C7E-9E09D947FF05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0B1DFA2C-4BFE-4027-ADF8-68811DB5E410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ECB0FF13-597B-4A30-A321-A9CC20BBB215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DD5BE1B4-0578-4654-B37F-47DC9E71451C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9CFF6E23-AF8A-430D-8349-717CA25E311C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A4ED39D5-5A86-4BE1-9B91-A2F18C181392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A1A0F9D3-03CD-46F1-BC32-9CFBFC6EC4B9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E8F845FE-5EE4-49D1-81A4-D51CEE194E57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D6F92C6-1A98-4909-AFFE-9ADD67788AC0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54D89895-0A3A-4CFE-A83B-88A777A533E3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C2926AE5-7A57-4F33-A0DF-BD4A08C777B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F2A08A5C-1108-48DE-8D18-608248399308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37E8AE48-DA6C-4C0D-A6D5-99C5399A0F4E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43FE3DED-B3C0-45A3-B868-0AF9532A1B05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75C310E5-ED5B-45DF-BDF6-5E409C2ADB8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32AE3C31-D4F8-44A6-8E57-AFEE8B7CC450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B17E22EF-0226-4132-821B-E08EF749A03F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D8781826-7D0A-4C92-8918-F52CC8B7CD9B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AFC106EF-6950-4E0E-8F7E-D163ACDB7C14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53ECEAF1-6115-4CEF-B90B-99ECB9718C1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EF75EDEA-DF75-4058-B30A-5E3F8E8C3C24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495AB8BA-C0FD-4463-A50F-17C6A917C232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6C4A77CE-240E-412A-95D5-253BEEE313A6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1CEA9548-3DFB-43B4-A42E-0BA4C14CD920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10CE2251-9087-47DE-89A6-FCE436F85E3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461F95BE-0FE0-4174-9218-7BF4FBE0D5C0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4D8BA065-FBD0-4646-88B3-CDFCBB615250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0C6B5912-7100-4620-A391-B01C3F42792A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0D2EEEB3-8686-464B-B9DE-BA5F358C9F5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2F6F6107-CB6E-4ECB-936B-00AEB91225FF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0C731D58-B507-4ED5-B7E0-E896390890CF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AFFC013E-00C0-4E18-8D67-91303FCDE2B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4D7240FD-BF3D-4B59-9E91-F7AF27AC2B2A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8114C800-A376-4F16-859B-204CAD80B3F1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78FD0222-C224-4C3E-987A-4E330A54C1CA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2FD870D1-CFE3-4BC8-9081-724563A27161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EFE0FAF2-561C-4C21-93BA-12A626781C36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C3C94939-378D-495A-9F07-0CC57BE4749D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F5C87245-5FF7-40CC-ACF5-10BEF273336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FC60BF95-2517-4039-ACE1-A2C16561A1C4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2D63F5BE-A362-44F0-A11A-CC815493F80B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97458DA6-8F9D-49EA-8484-574C57B2A4A6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6E3F229-D827-42E1-B8EB-8F9B5BAFA3D0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66CC554A-658D-4493-9C86-DD23117AA56F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B803B728-187C-4C39-9E60-848AB07AE506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F3D7A3B9-8D2A-4687-BDBA-6F806F1B5614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D9ACD887-8F1F-4AD5-9EA0-E99B24D3FCCB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9788E9A0-D64F-4B55-B1F8-FEB8D5182731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8EE130F1-5123-4D79-8184-25F12CB594A1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0527EC1E-0167-4DE3-9939-33032BC49657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4A335C42-8C19-4408-A875-284A2317663F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B49F6C50-1335-42ED-8466-8D3B76EC0BC4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5074876A-D60C-449C-9134-E75A480ECE45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5E81D539-619F-41AE-8339-58CCA3A80106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1CE24D3B-FBD4-41E1-B5C9-F2CB25A5B6B9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BBE86FB9-AD2E-4BFB-BBFA-9106148D995B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010B04DE-D369-4AA9-AA5B-B70AD08C5159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01E980FE-200B-4849-8AE3-2B4906173A56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FEE10CCD-9EBD-4802-A0E1-AECA60779AAB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EBDC9C39-A0F1-4BBA-AB68-D7743C60BA38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8F979A77-E47F-4236-B06C-2224A7CE54C9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663C82FC-D550-4A63-AAD7-109DCED63B8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BAC87A57-069A-4EE6-A2EA-74A44FE7FDD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03AC94E6-502A-4BE8-9CE1-36C2162B0B52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CC8B4E5C-E590-4C28-BC21-1AC40CB1755A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CEBE1AF3-F172-4297-AEE1-2BCCE1E48032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02C717DF-FE0F-4ED1-931D-92AA1B14B77B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972C067C-43A1-459A-BF80-33FF2098C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C94C3FD2-2A63-48DE-B764-42309845CE44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FB118C10-B225-4513-9DEE-7F440BB727B1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83A03A2E-4FB1-465E-AC17-6BFCF7F7F0AD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A26882A3-F5F1-4300-9025-107ADF29A9C1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346B3E73-36E1-44C1-AAE3-32DC6EF3A1EE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80507244-3E0B-4BB4-921D-79B220D5F35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CB8B0662-E657-4CEA-AC3C-E68B2494E345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297D629D-78C5-41CE-8210-CEE5557721E6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26C8DC51-6971-4849-B1B8-6FE6B02939A4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EBEE263F-9203-4479-95FF-41AA96E5467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C34A8FEC-4426-4ECA-AFFA-BAAF752AEE0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45D04803-F013-49EA-AFD3-2632EEE485BF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833B7019-D3E1-4E85-AB2E-6203AB8672CB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15CBB679-6C1F-451D-B8DD-E269015B974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E7EC23CF-B04C-4A8E-903C-744A36D456FB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210D2F3D-35B5-4070-A2B5-A3DD95DF13A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F8F83A6A-BC36-4134-A6D4-92882BBF7658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F22C24D6-D6D7-4B7F-8B20-68E1599396D2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93AEC1A4-A964-4E0A-AAF1-D3464064C29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BAAF2BAB-C77B-493C-885B-AED3C8798E95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4A3E82B-FB5F-4F4F-9E90-53BD15CB6FA6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AA2B6285-8AD4-4B9E-BC48-350503DCC052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DC74E70C-5B02-4954-88ED-25AE87A95886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80F960A8-F4C6-40A0-B84C-AF4E3796A566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F98B91A0-8843-4715-96E1-EA3ECF19CB5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6CE787A6-550D-4E4A-91DA-3F9EFE80392D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2BE605AA-48EF-497C-89AB-288B69715E34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43A43132-165D-4176-A303-1E45DF30742D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2E3F8A3F-F401-4137-81FA-20F3218501B9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7CF33C4D-7464-461D-8C2B-9CD31B78253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1859C328-A693-4899-AB2E-3D937BDDD8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0B80D753-4FFA-4253-8CBE-552F31DCF2FE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63A23C4A-7EDF-4D68-BFEA-C90AD19CE117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C7353E5D-6E32-4FAB-9020-86CED6800D6F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65927390-CA51-4D84-AD37-9B473FA8765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7C4F8BDA-4A38-4EFD-BC62-DBA9608F7995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F6804F4E-9E9D-42A9-9F70-651B0FEC1EA3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8B23ED4F-9B20-421C-8CBE-1A43DE256299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19820240-936F-4E08-BE68-A43D9BABCDF8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1475A28D-E5A1-46FA-B63F-87ACC71F54FA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D5DCF4C7-0681-4B4B-99B8-5799642A6AA5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DBB4A31D-7971-4432-A571-8534374CD074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AAEC4051-BCD9-4631-9BCB-AF079F851BDC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9EC04EC7-FFD9-4435-8433-60E80585876B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06F61DB-C7A9-4D43-8423-78CD579946D6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B6E8BC4E-F22E-446C-92B8-4BF37C08BC6C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D496D2E2-E590-4D76-AB80-7041F3FB0423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B5E0222A-4680-4631-93D7-2C1AA18FA485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634F193C-52BF-4FC5-80B4-48D4F3EFA624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6B6F7BBA-6B55-42A7-A6CC-5EC1D08437AA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D6882497-2E7C-47EA-86D6-58397B59C3A8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4EEF9B61-4859-4157-9096-F8278B5FC9B6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AC728DF8-F1BA-4015-8390-5B0FD415ED3B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2BBE0B9C-C998-432B-89E7-CA01161102F4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6D621F2D-B59A-4BD8-88A0-F74E3FEFCF44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42AD61E3-8659-45D5-9DCD-412B8B4D5EFC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214BF18A-2C90-4A4C-9C6A-C6E88F207966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3172C3F9-E326-4276-A628-134F019927ED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4AE88FE5-B782-8293-D64F-E2E3724DDA69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250D77-2806-A2EC-DCCD-89E3C3D2C7A7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666098D9-87BA-2235-5BB1-290292BA5D61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77A16BF8-5C0F-BAB5-B2B9-B5562B9244CC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32C163A5-6F42-A52B-A1CA-839CAE74708B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8F6929B-1052-B9A7-48B3-1304AD9B91F4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58038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architecture learns an efficient embeddings of </a:t>
            </a:r>
            <a:r>
              <a:rPr lang="en-GB" sz="2000" b="0" i="0" dirty="0" err="1">
                <a:solidFill>
                  <a:srgbClr val="292929"/>
                </a:solidFill>
                <a:effectLst/>
                <a:latin typeface="source-serif-pro"/>
              </a:rPr>
              <a:t>unlabeled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data. 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dirty="0">
                <a:solidFill>
                  <a:srgbClr val="292929"/>
                </a:solidFill>
                <a:latin typeface="source-serif-pro"/>
              </a:rPr>
              <a:t>It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consists of two parts,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, and 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(denoising autoencoder)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sz="2000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1FCF-6374-642C-B091-DAB1264F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659D95-96CF-F539-65B2-2BAA84EEB0E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6DFDEE-0CD2-A61A-894A-5932FDF5A6A3}"/>
              </a:ext>
            </a:extLst>
          </p:cNvPr>
          <p:cNvGrpSpPr/>
          <p:nvPr/>
        </p:nvGrpSpPr>
        <p:grpSpPr>
          <a:xfrm>
            <a:off x="445518" y="975260"/>
            <a:ext cx="3317440" cy="3214305"/>
            <a:chOff x="445518" y="975260"/>
            <a:chExt cx="3317440" cy="3214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DD8FFD-E672-44B4-A116-33469FDECB72}"/>
                </a:ext>
              </a:extLst>
            </p:cNvPr>
            <p:cNvSpPr/>
            <p:nvPr/>
          </p:nvSpPr>
          <p:spPr>
            <a:xfrm>
              <a:off x="3112992" y="975260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41311D-F3EA-AC87-7D82-8BAF4CFD49D8}"/>
                </a:ext>
              </a:extLst>
            </p:cNvPr>
            <p:cNvSpPr/>
            <p:nvPr/>
          </p:nvSpPr>
          <p:spPr>
            <a:xfrm>
              <a:off x="445518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66EFBA-B714-EED5-56A2-E67483F6F62F}"/>
                </a:ext>
              </a:extLst>
            </p:cNvPr>
            <p:cNvSpPr/>
            <p:nvPr/>
          </p:nvSpPr>
          <p:spPr>
            <a:xfrm>
              <a:off x="456971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19621B-303F-C4C2-54F1-D2F2FFB93C88}"/>
                </a:ext>
              </a:extLst>
            </p:cNvPr>
            <p:cNvSpPr/>
            <p:nvPr/>
          </p:nvSpPr>
          <p:spPr>
            <a:xfrm>
              <a:off x="456971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03C9B-1ACE-8076-F920-5A01D80FF362}"/>
                </a:ext>
              </a:extLst>
            </p:cNvPr>
            <p:cNvSpPr/>
            <p:nvPr/>
          </p:nvSpPr>
          <p:spPr>
            <a:xfrm>
              <a:off x="445518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38B8D7-F2FF-BE63-13A2-C906A872323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 flipV="1">
              <a:off x="1095484" y="1300243"/>
              <a:ext cx="2017508" cy="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592962-2E55-75D9-3C0B-917084723E78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V="1">
              <a:off x="1106937" y="1300243"/>
              <a:ext cx="2006055" cy="85809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461572-2CB2-BC69-B0FE-467BAFBB42DF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1106937" y="1300243"/>
              <a:ext cx="2006055" cy="1711215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FC31B1-B873-8374-683A-4999E56CB63D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V="1">
              <a:off x="1095484" y="1300243"/>
              <a:ext cx="2017508" cy="2564339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511D1-1D83-ED71-D48A-EB48CF79A523}"/>
                </a:ext>
              </a:extLst>
            </p:cNvPr>
            <p:cNvSpPr txBox="1"/>
            <p:nvPr/>
          </p:nvSpPr>
          <p:spPr>
            <a:xfrm>
              <a:off x="3101538" y="1971184"/>
              <a:ext cx="649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…</a:t>
              </a:r>
              <a:endParaRPr lang="LID4096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E7B8829-7A20-F238-0AD7-3F2A21C5419A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1F6704-2A01-6316-FDC7-63FF3A5C49B7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1F6704-2A01-6316-FDC7-63FF3A5C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02C5E-0891-F383-5689-D33DFCBD72A6}"/>
                  </a:ext>
                </a:extLst>
              </p:cNvPr>
              <p:cNvSpPr txBox="1"/>
              <p:nvPr/>
            </p:nvSpPr>
            <p:spPr>
              <a:xfrm>
                <a:off x="509509" y="106600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02C5E-0891-F383-5689-D33DFCBD7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1066000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4E381-8390-348E-02C4-4FF7F96C083F}"/>
                  </a:ext>
                </a:extLst>
              </p:cNvPr>
              <p:cNvSpPr txBox="1"/>
              <p:nvPr/>
            </p:nvSpPr>
            <p:spPr>
              <a:xfrm>
                <a:off x="509509" y="1933963"/>
                <a:ext cx="599125" cy="652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4E381-8390-348E-02C4-4FF7F96C0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1933963"/>
                <a:ext cx="599125" cy="652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A02E7-CB1C-6FC6-3F7C-9B6585463614}"/>
                  </a:ext>
                </a:extLst>
              </p:cNvPr>
              <p:cNvSpPr txBox="1"/>
              <p:nvPr/>
            </p:nvSpPr>
            <p:spPr>
              <a:xfrm>
                <a:off x="443131" y="2823426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A02E7-CB1C-6FC6-3F7C-9B6585463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31" y="2823426"/>
                <a:ext cx="6655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AADAB7-F0BE-543A-207E-1A1B88BD5CC5}"/>
                  </a:ext>
                </a:extLst>
              </p:cNvPr>
              <p:cNvSpPr txBox="1"/>
              <p:nvPr/>
            </p:nvSpPr>
            <p:spPr>
              <a:xfrm>
                <a:off x="513666" y="3635707"/>
                <a:ext cx="599125" cy="663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AADAB7-F0BE-543A-207E-1A1B88BD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66" y="3635707"/>
                <a:ext cx="599125" cy="663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6648CE-F764-1071-C773-00D7D1AD054C}"/>
                  </a:ext>
                </a:extLst>
              </p:cNvPr>
              <p:cNvSpPr txBox="1"/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6648CE-F764-1071-C773-00D7D1AD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DF7709C-C0A6-DEB8-AB80-D8FBB25C2174}"/>
                  </a:ext>
                </a:extLst>
              </p:cNvPr>
              <p:cNvSpPr txBox="1"/>
              <p:nvPr/>
            </p:nvSpPr>
            <p:spPr>
              <a:xfrm>
                <a:off x="1420467" y="895365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DF7709C-C0A6-DEB8-AB80-D8FBB25C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895365"/>
                <a:ext cx="64996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13DE2-DDAB-F2B8-FC77-81D4DFBFC049}"/>
                  </a:ext>
                </a:extLst>
              </p:cNvPr>
              <p:cNvSpPr txBox="1"/>
              <p:nvPr/>
            </p:nvSpPr>
            <p:spPr>
              <a:xfrm>
                <a:off x="1420467" y="1442032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BE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13DE2-DDAB-F2B8-FC77-81D4DFBFC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1442032"/>
                <a:ext cx="64996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7A0C72-7BDB-1D5B-494F-40385ED403BE}"/>
                  </a:ext>
                </a:extLst>
              </p:cNvPr>
              <p:cNvSpPr txBox="1"/>
              <p:nvPr/>
            </p:nvSpPr>
            <p:spPr>
              <a:xfrm>
                <a:off x="1420467" y="2466214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BE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7A0C72-7BDB-1D5B-494F-40385ED40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2466214"/>
                <a:ext cx="64996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12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6BA5-3007-2AE8-6F4A-D00F4FE3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61C59D-6B70-6CE1-F9AE-F810114B9E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9B36B3-45D2-511E-B27C-D17F25ED5546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1AA5C1-13DA-BC2E-B5A9-FD6C1EBFEA24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1AA5C1-13DA-BC2E-B5A9-FD6C1EBF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4269C4D-30F1-9CA7-AC21-63A0E56F5E17}"/>
              </a:ext>
            </a:extLst>
          </p:cNvPr>
          <p:cNvGrpSpPr/>
          <p:nvPr/>
        </p:nvGrpSpPr>
        <p:grpSpPr>
          <a:xfrm>
            <a:off x="443131" y="975261"/>
            <a:ext cx="3322214" cy="3323704"/>
            <a:chOff x="443131" y="975261"/>
            <a:chExt cx="3322214" cy="332370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DDAE942-4EFB-D8FF-8379-532473438C80}"/>
                </a:ext>
              </a:extLst>
            </p:cNvPr>
            <p:cNvSpPr/>
            <p:nvPr/>
          </p:nvSpPr>
          <p:spPr>
            <a:xfrm>
              <a:off x="3110605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A5632D-5DE8-765D-103E-8BAB41C357C8}"/>
                </a:ext>
              </a:extLst>
            </p:cNvPr>
            <p:cNvSpPr/>
            <p:nvPr/>
          </p:nvSpPr>
          <p:spPr>
            <a:xfrm>
              <a:off x="3110605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DD8EA8E-689E-72D1-5839-D286D191A9E9}"/>
                </a:ext>
              </a:extLst>
            </p:cNvPr>
            <p:cNvSpPr/>
            <p:nvPr/>
          </p:nvSpPr>
          <p:spPr>
            <a:xfrm>
              <a:off x="3099152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71CD66-C3DF-6E50-9B2D-D4C25E7C22AF}"/>
                </a:ext>
              </a:extLst>
            </p:cNvPr>
            <p:cNvSpPr/>
            <p:nvPr/>
          </p:nvSpPr>
          <p:spPr>
            <a:xfrm>
              <a:off x="443131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D3165FC-6A1C-E4C0-0998-A0B8E1BDA06F}"/>
                </a:ext>
              </a:extLst>
            </p:cNvPr>
            <p:cNvSpPr/>
            <p:nvPr/>
          </p:nvSpPr>
          <p:spPr>
            <a:xfrm>
              <a:off x="454584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D74FD71-0E85-ABF0-BFC7-278F1F7A7F43}"/>
                </a:ext>
              </a:extLst>
            </p:cNvPr>
            <p:cNvSpPr/>
            <p:nvPr/>
          </p:nvSpPr>
          <p:spPr>
            <a:xfrm>
              <a:off x="454584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1B4D4F-1615-2D6C-B0B4-CC1B12497B7C}"/>
                </a:ext>
              </a:extLst>
            </p:cNvPr>
            <p:cNvSpPr/>
            <p:nvPr/>
          </p:nvSpPr>
          <p:spPr>
            <a:xfrm>
              <a:off x="443131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1BF5EF5-8593-E432-C27A-EC3EA790D4C7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>
              <a:off x="1093097" y="1300244"/>
              <a:ext cx="2017508" cy="85809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9EA4FD-A370-7768-0C73-801D96E91C9D}"/>
                </a:ext>
              </a:extLst>
            </p:cNvPr>
            <p:cNvCxnSpPr>
              <a:stCxn id="57" idx="6"/>
              <a:endCxn id="55" idx="2"/>
            </p:cNvCxnSpPr>
            <p:nvPr/>
          </p:nvCxnSpPr>
          <p:spPr>
            <a:xfrm>
              <a:off x="1093097" y="1300244"/>
              <a:ext cx="2017508" cy="171121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A7038D-8984-BBF6-3F24-FBFC515186C5}"/>
                </a:ext>
              </a:extLst>
            </p:cNvPr>
            <p:cNvCxnSpPr>
              <a:stCxn id="57" idx="6"/>
              <a:endCxn id="56" idx="2"/>
            </p:cNvCxnSpPr>
            <p:nvPr/>
          </p:nvCxnSpPr>
          <p:spPr>
            <a:xfrm>
              <a:off x="1093097" y="1300244"/>
              <a:ext cx="2006055" cy="256433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4BD8D06-C2A4-BF9B-A991-5CEEC4C35BF2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>
              <a:off x="1104550" y="2158334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42CD40-5470-CD3B-FBE2-F5313231EF89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CBF3FE6-A30F-8D25-0AE7-F13A58882CAF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>
              <a:off x="1104550" y="2158334"/>
              <a:ext cx="1994602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71B4A72-7846-9EE9-05F5-42518D110070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 flipV="1"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ABF6225-77EE-EE6A-EA02-D073A3D01A17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>
              <a:off x="1104550" y="3011458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024800-8F25-B483-9623-A6E6EE401A93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>
              <a:off x="1104550" y="3011458"/>
              <a:ext cx="1994602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3CB962B-F894-684A-7EC1-6CC98D593142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1093097" y="2158334"/>
              <a:ext cx="2017508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4B1162-E299-EEDF-AFD2-58FA194AA25D}"/>
                </a:ext>
              </a:extLst>
            </p:cNvPr>
            <p:cNvCxnSpPr>
              <a:stCxn id="60" idx="6"/>
              <a:endCxn id="55" idx="2"/>
            </p:cNvCxnSpPr>
            <p:nvPr/>
          </p:nvCxnSpPr>
          <p:spPr>
            <a:xfrm flipV="1">
              <a:off x="1093097" y="3011458"/>
              <a:ext cx="2017508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CC5D54-1A7E-0415-7EEA-2BFD010289B6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1093097" y="3864582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9813E46-94C6-DD38-9C11-AEF04C7B087B}"/>
                    </a:ext>
                  </a:extLst>
                </p:cNvPr>
                <p:cNvSpPr txBox="1"/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9813E46-94C6-DD38-9C11-AEF04C7B0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517EB95-F8AE-98E0-5437-C3234D0F116A}"/>
                    </a:ext>
                  </a:extLst>
                </p:cNvPr>
                <p:cNvSpPr txBox="1"/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517EB95-F8AE-98E0-5437-C3234D0F1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E683C5E-215E-911E-A64F-6793438C930A}"/>
                    </a:ext>
                  </a:extLst>
                </p:cNvPr>
                <p:cNvSpPr txBox="1"/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E683C5E-215E-911E-A64F-6793438C9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2FE79B8-62A2-52DD-ECEA-532E089A2168}"/>
                    </a:ext>
                  </a:extLst>
                </p:cNvPr>
                <p:cNvSpPr txBox="1"/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2FE79B8-62A2-52DD-ECEA-532E089A2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4B4499-4623-1F3D-341A-FF3EE4792E68}"/>
                    </a:ext>
                  </a:extLst>
                </p:cNvPr>
                <p:cNvSpPr txBox="1"/>
                <p:nvPr/>
              </p:nvSpPr>
              <p:spPr>
                <a:xfrm>
                  <a:off x="3159516" y="1967458"/>
                  <a:ext cx="526264" cy="3728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4B4499-4623-1F3D-341A-FF3EE4792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516" y="1967458"/>
                  <a:ext cx="526264" cy="372859"/>
                </a:xfrm>
                <a:prstGeom prst="rect">
                  <a:avLst/>
                </a:prstGeom>
                <a:blipFill>
                  <a:blip r:embed="rId7"/>
                  <a:stretch>
                    <a:fillRect t="-1639" b="-16393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736ADE2-D6B3-2927-D6D5-22F88E484C85}"/>
                    </a:ext>
                  </a:extLst>
                </p:cNvPr>
                <p:cNvSpPr txBox="1"/>
                <p:nvPr/>
              </p:nvSpPr>
              <p:spPr>
                <a:xfrm>
                  <a:off x="3140866" y="3662973"/>
                  <a:ext cx="526264" cy="3754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736ADE2-D6B3-2927-D6D5-22F88E484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866" y="3662973"/>
                  <a:ext cx="526264" cy="375424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685D83-75FA-3275-2CBD-F49F5E7F1F46}"/>
                </a:ext>
              </a:extLst>
            </p:cNvPr>
            <p:cNvSpPr/>
            <p:nvPr/>
          </p:nvSpPr>
          <p:spPr>
            <a:xfrm>
              <a:off x="3115379" y="980227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8B59DDE-43A1-D899-AE42-1E54C7352C39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1093097" y="1300244"/>
              <a:ext cx="2022282" cy="4966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ED52296-860E-FF73-6DAE-9555A9D7DA8C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104550" y="1305210"/>
              <a:ext cx="2010829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DA148F5-7098-896C-B617-126F4B49688D}"/>
                    </a:ext>
                  </a:extLst>
                </p:cNvPr>
                <p:cNvSpPr txBox="1"/>
                <p:nvPr/>
              </p:nvSpPr>
              <p:spPr>
                <a:xfrm>
                  <a:off x="3164290" y="1114334"/>
                  <a:ext cx="526264" cy="3728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DA148F5-7098-896C-B617-126F4B496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290" y="1114334"/>
                  <a:ext cx="526264" cy="372859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AF76BF3-955F-DA18-FA4C-D39F0F7993E2}"/>
                  </a:ext>
                </a:extLst>
              </p:cNvPr>
              <p:cNvSpPr txBox="1"/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AF76BF3-955F-DA18-FA4C-D39F0F79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blipFill>
                <a:blip r:embed="rId10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F0C5D9E-F917-39DC-12D5-B2875D4C6B72}"/>
                  </a:ext>
                </a:extLst>
              </p:cNvPr>
              <p:cNvSpPr txBox="1"/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F0C5D9E-F917-39DC-12D5-B2875D4C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blipFill>
                <a:blip r:embed="rId11"/>
                <a:stretch>
                  <a:fillRect l="-1092" b="-292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B52E762-7815-F521-0012-378FEC80DB71}"/>
                  </a:ext>
                </a:extLst>
              </p:cNvPr>
              <p:cNvSpPr txBox="1"/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B52E762-7815-F521-0012-378FEC80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E92BD-BF39-E6B6-629D-6B818D3DC58D}"/>
                  </a:ext>
                </a:extLst>
              </p:cNvPr>
              <p:cNvSpPr txBox="1"/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E92BD-BF39-E6B6-629D-6B818D3D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72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B7625-70AD-9A7C-1DF3-69C18E4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D58FD-8B4E-2221-C119-C593B3C7428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B039A7-1E11-90B0-1871-CCEC6D38F149}"/>
                  </a:ext>
                </a:extLst>
              </p:cNvPr>
              <p:cNvSpPr txBox="1"/>
              <p:nvPr/>
            </p:nvSpPr>
            <p:spPr>
              <a:xfrm>
                <a:off x="4653744" y="4833115"/>
                <a:ext cx="6912279" cy="1527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BE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BE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BE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BE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BE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B039A7-1E11-90B0-1871-CCEC6D38F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744" y="4833115"/>
                <a:ext cx="6912279" cy="1527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96516D8-EDE6-0B6E-C247-AB7B520963BE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A114796-9386-B2B0-5159-ABBC63C0D945}"/>
              </a:ext>
            </a:extLst>
          </p:cNvPr>
          <p:cNvGrpSpPr/>
          <p:nvPr/>
        </p:nvGrpSpPr>
        <p:grpSpPr>
          <a:xfrm>
            <a:off x="443131" y="975261"/>
            <a:ext cx="3322214" cy="3323704"/>
            <a:chOff x="443131" y="975261"/>
            <a:chExt cx="3322214" cy="332370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0095ED-9A26-BF42-B5C0-10BBF6BEA624}"/>
                </a:ext>
              </a:extLst>
            </p:cNvPr>
            <p:cNvSpPr/>
            <p:nvPr/>
          </p:nvSpPr>
          <p:spPr>
            <a:xfrm>
              <a:off x="3110605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90565A-4759-9968-3236-FD84CD2F2C14}"/>
                </a:ext>
              </a:extLst>
            </p:cNvPr>
            <p:cNvSpPr/>
            <p:nvPr/>
          </p:nvSpPr>
          <p:spPr>
            <a:xfrm>
              <a:off x="3110605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FF7067-3ABA-1833-A0EA-0619DD7C8A9C}"/>
                </a:ext>
              </a:extLst>
            </p:cNvPr>
            <p:cNvSpPr/>
            <p:nvPr/>
          </p:nvSpPr>
          <p:spPr>
            <a:xfrm>
              <a:off x="3099152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3840BF-CD69-074D-D7C9-84E1B131FCD2}"/>
                </a:ext>
              </a:extLst>
            </p:cNvPr>
            <p:cNvSpPr/>
            <p:nvPr/>
          </p:nvSpPr>
          <p:spPr>
            <a:xfrm>
              <a:off x="443131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E9E1BA-1B88-6571-860C-1AD7242D3681}"/>
                </a:ext>
              </a:extLst>
            </p:cNvPr>
            <p:cNvSpPr/>
            <p:nvPr/>
          </p:nvSpPr>
          <p:spPr>
            <a:xfrm>
              <a:off x="454584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AD780F5-2399-977D-D61F-E582816E1631}"/>
                </a:ext>
              </a:extLst>
            </p:cNvPr>
            <p:cNvSpPr/>
            <p:nvPr/>
          </p:nvSpPr>
          <p:spPr>
            <a:xfrm>
              <a:off x="454584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6C8ED7-2061-2FC9-0552-860588D53B63}"/>
                </a:ext>
              </a:extLst>
            </p:cNvPr>
            <p:cNvSpPr/>
            <p:nvPr/>
          </p:nvSpPr>
          <p:spPr>
            <a:xfrm>
              <a:off x="443131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DF88D35-BF93-BF91-5122-660AB04354F2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>
              <a:off x="1093097" y="1300244"/>
              <a:ext cx="2017508" cy="85809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ACD360-5BEA-D5D3-6882-AD8B30AC8D86}"/>
                </a:ext>
              </a:extLst>
            </p:cNvPr>
            <p:cNvCxnSpPr>
              <a:stCxn id="57" idx="6"/>
              <a:endCxn id="55" idx="2"/>
            </p:cNvCxnSpPr>
            <p:nvPr/>
          </p:nvCxnSpPr>
          <p:spPr>
            <a:xfrm>
              <a:off x="1093097" y="1300244"/>
              <a:ext cx="2017508" cy="171121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D4999C-27BB-6E58-0683-B2A2B7868156}"/>
                </a:ext>
              </a:extLst>
            </p:cNvPr>
            <p:cNvCxnSpPr>
              <a:stCxn id="57" idx="6"/>
              <a:endCxn id="56" idx="2"/>
            </p:cNvCxnSpPr>
            <p:nvPr/>
          </p:nvCxnSpPr>
          <p:spPr>
            <a:xfrm>
              <a:off x="1093097" y="1300244"/>
              <a:ext cx="2006055" cy="256433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16A79EF-F875-691B-4562-7A00F90E3DDC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>
              <a:off x="1104550" y="2158334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4C0F21-6607-C66D-9F21-18A7473CEB37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FCDD5A1-3BE1-8450-4DB5-06970F3783C9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>
              <a:off x="1104550" y="2158334"/>
              <a:ext cx="1994602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A512EC-D21D-9E9D-3733-C6445CE1529F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 flipV="1"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7F346B-88D9-C663-B407-5715F86E3E2B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>
              <a:off x="1104550" y="3011458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FC5BF98-A1EA-7C52-8934-258A97C653B2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>
              <a:off x="1104550" y="3011458"/>
              <a:ext cx="1994602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C589657-5ADE-AB0B-DFBB-824B0028F90B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1093097" y="2158334"/>
              <a:ext cx="2017508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31DE6CB-C2E2-966E-F079-2FB397100DB8}"/>
                </a:ext>
              </a:extLst>
            </p:cNvPr>
            <p:cNvCxnSpPr>
              <a:stCxn id="60" idx="6"/>
              <a:endCxn id="55" idx="2"/>
            </p:cNvCxnSpPr>
            <p:nvPr/>
          </p:nvCxnSpPr>
          <p:spPr>
            <a:xfrm flipV="1">
              <a:off x="1093097" y="3011458"/>
              <a:ext cx="2017508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AC42398-8BE6-F77B-27E4-552510A7F305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1093097" y="3864582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3EFF8DB-FB79-E794-E05B-EE0C1DBC2656}"/>
                    </a:ext>
                  </a:extLst>
                </p:cNvPr>
                <p:cNvSpPr txBox="1"/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3EFF8DB-FB79-E794-E05B-EE0C1DBC2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B9AA6EE-35E3-6152-C293-95F75A31ADA2}"/>
                    </a:ext>
                  </a:extLst>
                </p:cNvPr>
                <p:cNvSpPr txBox="1"/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B9AA6EE-35E3-6152-C293-95F75A31A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F8658F-EFB9-4737-70C5-6742F450024B}"/>
                    </a:ext>
                  </a:extLst>
                </p:cNvPr>
                <p:cNvSpPr txBox="1"/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F8658F-EFB9-4737-70C5-6742F4500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0BACD6-0C6A-7A6B-E270-4B405DB4431F}"/>
                    </a:ext>
                  </a:extLst>
                </p:cNvPr>
                <p:cNvSpPr txBox="1"/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0BACD6-0C6A-7A6B-E270-4B405DB44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9F4B42-D152-789E-750C-163F29AFE637}"/>
                </a:ext>
              </a:extLst>
            </p:cNvPr>
            <p:cNvSpPr/>
            <p:nvPr/>
          </p:nvSpPr>
          <p:spPr>
            <a:xfrm>
              <a:off x="3115379" y="980227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97B4CFD-EF18-FAFE-644F-A5E4BC0323AF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1093097" y="1300244"/>
              <a:ext cx="2022282" cy="4966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FA1D4A0-751D-5F7B-EF70-B1E5CF9E91F3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104550" y="1305210"/>
              <a:ext cx="2010829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5DAF43-8822-9CA7-D3B3-10C0CA9E60FF}"/>
                  </a:ext>
                </a:extLst>
              </p:cNvPr>
              <p:cNvSpPr txBox="1"/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5DAF43-8822-9CA7-D3B3-10C0CA9E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C5C291-4332-8DC5-79A1-2062AE44E2A8}"/>
              </a:ext>
            </a:extLst>
          </p:cNvPr>
          <p:cNvCxnSpPr>
            <a:cxnSpLocks/>
          </p:cNvCxnSpPr>
          <p:nvPr/>
        </p:nvCxnSpPr>
        <p:spPr>
          <a:xfrm>
            <a:off x="8166100" y="4298965"/>
            <a:ext cx="0" cy="477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7114DB4-76DA-FA2E-B8F0-1EB04390DBD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82351" y="5517753"/>
            <a:ext cx="0" cy="477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0AE0182-EC88-5CA0-CB35-1B40361ACCD8}"/>
                  </a:ext>
                </a:extLst>
              </p:cNvPr>
              <p:cNvSpPr txBox="1"/>
              <p:nvPr/>
            </p:nvSpPr>
            <p:spPr>
              <a:xfrm>
                <a:off x="509509" y="5534234"/>
                <a:ext cx="36179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B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B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BE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BE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0AE0182-EC88-5CA0-CB35-1B40361AC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5534234"/>
                <a:ext cx="3617991" cy="369332"/>
              </a:xfrm>
              <a:prstGeom prst="rect">
                <a:avLst/>
              </a:prstGeom>
              <a:blipFill>
                <a:blip r:embed="rId8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C0B248-0533-8DD9-4033-0FBB3C5FBF58}"/>
                  </a:ext>
                </a:extLst>
              </p:cNvPr>
              <p:cNvSpPr txBox="1"/>
              <p:nvPr/>
            </p:nvSpPr>
            <p:spPr>
              <a:xfrm>
                <a:off x="3159516" y="196745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C0B248-0533-8DD9-4033-0FBB3C5FB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16" y="1967458"/>
                <a:ext cx="526264" cy="372859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265D4-472E-AB28-FC0A-29EDB198E538}"/>
                  </a:ext>
                </a:extLst>
              </p:cNvPr>
              <p:cNvSpPr txBox="1"/>
              <p:nvPr/>
            </p:nvSpPr>
            <p:spPr>
              <a:xfrm>
                <a:off x="3140866" y="3662973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265D4-472E-AB28-FC0A-29EDB198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866" y="3662973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F63A-1384-4A74-8C4F-9D722A072A2D}"/>
                  </a:ext>
                </a:extLst>
              </p:cNvPr>
              <p:cNvSpPr txBox="1"/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F63A-1384-4A74-8C4F-9D722A072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A329E-F22C-7104-3E44-F24A1308AEDB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A329E-F22C-7104-3E44-F24A1308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1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E3049-1DFA-AFF0-F450-9BF458894D3F}"/>
                  </a:ext>
                </a:extLst>
              </p:cNvPr>
              <p:cNvSpPr txBox="1"/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E3049-1DFA-AFF0-F450-9BF45889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blipFill>
                <a:blip r:embed="rId13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37F66-4EC5-AD10-D935-D2B21988D369}"/>
                  </a:ext>
                </a:extLst>
              </p:cNvPr>
              <p:cNvSpPr txBox="1"/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37F66-4EC5-AD10-D935-D2B21988D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blipFill>
                <a:blip r:embed="rId14"/>
                <a:stretch>
                  <a:fillRect l="-1092" b="-292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5962D-B036-5BE5-AF80-EC7D6663167A}"/>
                  </a:ext>
                </a:extLst>
              </p:cNvPr>
              <p:cNvSpPr txBox="1"/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5962D-B036-5BE5-AF80-EC7D66631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31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AB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ctangular speaker on a table&#10;&#10;Description automatically generated">
            <a:extLst>
              <a:ext uri="{FF2B5EF4-FFF2-40B4-BE49-F238E27FC236}">
                <a16:creationId xmlns:a16="http://schemas.microsoft.com/office/drawing/2014/main" id="{85721B92-A5E1-E3AC-38A2-E391BDC93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5A5C-0392-658D-6CC3-CBD6B1E4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B34E2-F95B-322C-FF29-82416FFF6AB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3820D-7902-7D88-BA06-9E36D94D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847"/>
          <a:stretch/>
        </p:blipFill>
        <p:spPr>
          <a:xfrm>
            <a:off x="5725161" y="4485897"/>
            <a:ext cx="5853184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DB29B-CCC9-B64D-02B5-E843E7AA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1C2FC-101F-D9E3-1328-9E8421AC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61" y="2023001"/>
            <a:ext cx="3286125" cy="828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8A54CF-30A1-73A0-EF0E-F508BB0BD640}"/>
              </a:ext>
            </a:extLst>
          </p:cNvPr>
          <p:cNvSpPr txBox="1"/>
          <p:nvPr/>
        </p:nvSpPr>
        <p:spPr>
          <a:xfrm>
            <a:off x="6924040" y="3247990"/>
            <a:ext cx="493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latin typeface="Calibri" panose="020F0502020204030204" pitchFamily="34" charset="0"/>
              </a:rPr>
              <a:t>More inputs,</a:t>
            </a:r>
          </a:p>
          <a:p>
            <a:r>
              <a:rPr lang="en-GB" dirty="0">
                <a:latin typeface="Calibri" panose="020F0502020204030204" pitchFamily="34" charset="0"/>
              </a:rPr>
              <a:t>M</a:t>
            </a:r>
            <a:r>
              <a:rPr lang="en-BE" dirty="0">
                <a:latin typeface="Calibri" panose="020F0502020204030204" pitchFamily="34" charset="0"/>
              </a:rPr>
              <a:t>ore parameters</a:t>
            </a:r>
            <a:endParaRPr lang="en-GB" dirty="0"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3D4FB-9EDB-634E-C9C8-8A8A2DD4CFC3}"/>
              </a:ext>
            </a:extLst>
          </p:cNvPr>
          <p:cNvCxnSpPr/>
          <p:nvPr/>
        </p:nvCxnSpPr>
        <p:spPr>
          <a:xfrm>
            <a:off x="6616700" y="3124200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2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/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 l="-17742" r="-4839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/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blipFill>
                <a:blip r:embed="rId10"/>
                <a:stretch>
                  <a:fillRect l="-18033" r="-4918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/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blipFill>
                <a:blip r:embed="rId11"/>
                <a:stretch>
                  <a:fillRect l="-17742" r="-4839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/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blipFill>
                <a:blip r:embed="rId12"/>
                <a:stretch>
                  <a:fillRect l="-17460" r="-4762"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/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sz="2400" dirty="0"/>
                  <a:t> =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blipFill>
                <a:blip r:embed="rId13"/>
                <a:stretch>
                  <a:fillRect l="-16216" t="-26667" r="-26126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2A1BDA-07A1-88D7-FC53-94A3D7AE473F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5370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 (ctrl-click image):</a:t>
            </a:r>
            <a:endParaRPr lang="LID4096" sz="2000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0A67C3CB-9496-0233-A03C-3DB0BAD7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5" y="1276012"/>
            <a:ext cx="8051531" cy="4769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174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35438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.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9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2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cxnSpLocks/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0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1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3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1805</Words>
  <Application>Microsoft Office PowerPoint</Application>
  <PresentationFormat>Widescreen</PresentationFormat>
  <Paragraphs>580</Paragraphs>
  <Slides>48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Courier New</vt:lpstr>
      <vt:lpstr>Google Sans</vt:lpstr>
      <vt:lpstr>Helvetica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11</cp:revision>
  <dcterms:created xsi:type="dcterms:W3CDTF">2023-04-14T15:28:04Z</dcterms:created>
  <dcterms:modified xsi:type="dcterms:W3CDTF">2024-11-25T15:32:28Z</dcterms:modified>
</cp:coreProperties>
</file>